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9"/>
  </p:notesMasterIdLst>
  <p:sldIdLst>
    <p:sldId id="334" r:id="rId4"/>
    <p:sldId id="328" r:id="rId5"/>
    <p:sldId id="333" r:id="rId6"/>
    <p:sldId id="329" r:id="rId7"/>
    <p:sldId id="330" r:id="rId8"/>
    <p:sldId id="331" r:id="rId9"/>
    <p:sldId id="332" r:id="rId10"/>
    <p:sldId id="256" r:id="rId11"/>
    <p:sldId id="257" r:id="rId12"/>
    <p:sldId id="258" r:id="rId13"/>
    <p:sldId id="259" r:id="rId14"/>
    <p:sldId id="260" r:id="rId15"/>
    <p:sldId id="261" r:id="rId16"/>
    <p:sldId id="262" r:id="rId17"/>
    <p:sldId id="264" r:id="rId18"/>
    <p:sldId id="265" r:id="rId20"/>
    <p:sldId id="266" r:id="rId21"/>
    <p:sldId id="267" r:id="rId22"/>
    <p:sldId id="263" r:id="rId23"/>
    <p:sldId id="268" r:id="rId24"/>
    <p:sldId id="269" r:id="rId25"/>
    <p:sldId id="270" r:id="rId26"/>
    <p:sldId id="272" r:id="rId27"/>
    <p:sldId id="275" r:id="rId28"/>
    <p:sldId id="276" r:id="rId29"/>
    <p:sldId id="277" r:id="rId30"/>
    <p:sldId id="278" r:id="rId31"/>
    <p:sldId id="279" r:id="rId32"/>
    <p:sldId id="273" r:id="rId33"/>
    <p:sldId id="284" r:id="rId34"/>
    <p:sldId id="280" r:id="rId35"/>
    <p:sldId id="281" r:id="rId36"/>
    <p:sldId id="282" r:id="rId37"/>
    <p:sldId id="283"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15"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80604020202020204" pitchFamily="34" charset="0"/>
          <a:ea typeface="宋体" pitchFamily="2" charset="-122"/>
        </a:defRPr>
      </a:lvl2pPr>
      <a:lvl3pPr algn="l" rtl="0" fontAlgn="base">
        <a:spcBef>
          <a:spcPct val="0"/>
        </a:spcBef>
        <a:spcAft>
          <a:spcPct val="0"/>
        </a:spcAft>
        <a:defRPr sz="3600">
          <a:solidFill>
            <a:schemeClr val="bg1"/>
          </a:solidFill>
          <a:latin typeface="Arial" panose="02080604020202020204" pitchFamily="34" charset="0"/>
          <a:ea typeface="宋体" pitchFamily="2" charset="-122"/>
        </a:defRPr>
      </a:lvl3pPr>
      <a:lvl4pPr algn="l" rtl="0" fontAlgn="base">
        <a:spcBef>
          <a:spcPct val="0"/>
        </a:spcBef>
        <a:spcAft>
          <a:spcPct val="0"/>
        </a:spcAft>
        <a:defRPr sz="3600">
          <a:solidFill>
            <a:schemeClr val="bg1"/>
          </a:solidFill>
          <a:latin typeface="Arial" panose="02080604020202020204" pitchFamily="34" charset="0"/>
          <a:ea typeface="宋体" pitchFamily="2" charset="-122"/>
        </a:defRPr>
      </a:lvl4pPr>
      <a:lvl5pPr algn="l" rtl="0" fontAlgn="base">
        <a:spcBef>
          <a:spcPct val="0"/>
        </a:spcBef>
        <a:spcAft>
          <a:spcPct val="0"/>
        </a:spcAft>
        <a:defRPr sz="3600">
          <a:solidFill>
            <a:schemeClr val="bg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bg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bg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bg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bg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80604020202020204" pitchFamily="34" charset="0"/>
          <a:ea typeface="宋体" pitchFamily="2" charset="-122"/>
        </a:defRPr>
      </a:lvl2pPr>
      <a:lvl3pPr algn="l" rtl="0" fontAlgn="base">
        <a:spcBef>
          <a:spcPct val="0"/>
        </a:spcBef>
        <a:spcAft>
          <a:spcPct val="0"/>
        </a:spcAft>
        <a:defRPr sz="3600">
          <a:solidFill>
            <a:schemeClr val="bg1"/>
          </a:solidFill>
          <a:latin typeface="Arial" panose="02080604020202020204" pitchFamily="34" charset="0"/>
          <a:ea typeface="宋体" pitchFamily="2" charset="-122"/>
        </a:defRPr>
      </a:lvl3pPr>
      <a:lvl4pPr algn="l" rtl="0" fontAlgn="base">
        <a:spcBef>
          <a:spcPct val="0"/>
        </a:spcBef>
        <a:spcAft>
          <a:spcPct val="0"/>
        </a:spcAft>
        <a:defRPr sz="3600">
          <a:solidFill>
            <a:schemeClr val="bg1"/>
          </a:solidFill>
          <a:latin typeface="Arial" panose="02080604020202020204" pitchFamily="34" charset="0"/>
          <a:ea typeface="宋体" pitchFamily="2" charset="-122"/>
        </a:defRPr>
      </a:lvl4pPr>
      <a:lvl5pPr algn="l" rtl="0" fontAlgn="base">
        <a:spcBef>
          <a:spcPct val="0"/>
        </a:spcBef>
        <a:spcAft>
          <a:spcPct val="0"/>
        </a:spcAft>
        <a:defRPr sz="3600">
          <a:solidFill>
            <a:schemeClr val="bg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bg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bg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bg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bg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1033780"/>
            <a:ext cx="3912235" cy="368300"/>
          </a:xfrm>
          <a:prstGeom prst="rect">
            <a:avLst/>
          </a:prstGeom>
          <a:noFill/>
        </p:spPr>
        <p:txBody>
          <a:bodyPr wrap="square" rtlCol="0">
            <a:spAutoFit/>
          </a:bodyPr>
          <a:p>
            <a:r>
              <a:rPr lang="en-US" altLang="en-US"/>
              <a:t>3.驱动代码分析</a:t>
            </a:r>
            <a:endParaRPr lang="en-US" altLang="en-US"/>
          </a:p>
        </p:txBody>
      </p:sp>
      <p:sp>
        <p:nvSpPr>
          <p:cNvPr id="3" name="Text Box 2"/>
          <p:cNvSpPr txBox="1"/>
          <p:nvPr/>
        </p:nvSpPr>
        <p:spPr>
          <a:xfrm>
            <a:off x="179070" y="1447165"/>
            <a:ext cx="1590675" cy="275590"/>
          </a:xfrm>
          <a:prstGeom prst="rect">
            <a:avLst/>
          </a:prstGeom>
          <a:noFill/>
        </p:spPr>
        <p:txBody>
          <a:bodyPr wrap="square" rtlCol="0">
            <a:spAutoFit/>
          </a:bodyPr>
          <a:p>
            <a:r>
              <a:rPr lang="en-US" altLang="en-US" sz="1200"/>
              <a:t>3.1初始化代码</a:t>
            </a:r>
            <a:endParaRPr lang="en-US" altLang="en-US" sz="1200"/>
          </a:p>
        </p:txBody>
      </p:sp>
      <p:sp>
        <p:nvSpPr>
          <p:cNvPr id="4" name="Text Box 3"/>
          <p:cNvSpPr txBox="1"/>
          <p:nvPr/>
        </p:nvSpPr>
        <p:spPr>
          <a:xfrm>
            <a:off x="179070" y="1881505"/>
            <a:ext cx="7999095" cy="829945"/>
          </a:xfrm>
          <a:prstGeom prst="rect">
            <a:avLst/>
          </a:prstGeom>
          <a:noFill/>
        </p:spPr>
        <p:txBody>
          <a:bodyPr wrap="square" rtlCol="0" anchor="t">
            <a:spAutoFit/>
          </a:bodyPr>
          <a:p>
            <a:r>
              <a:rPr lang="en-US" sz="1200"/>
              <a:t>static const struct of_device_id cyttsp5_i2c_of_match[] = {</a:t>
            </a:r>
            <a:endParaRPr lang="en-US" sz="1200"/>
          </a:p>
          <a:p>
            <a:r>
              <a:rPr lang="en-US" sz="1200"/>
              <a:t>        { .compatible = "</a:t>
            </a:r>
            <a:r>
              <a:rPr lang="en-US" sz="1200">
                <a:solidFill>
                  <a:srgbClr val="FF0000"/>
                </a:solidFill>
              </a:rPr>
              <a:t>cy,cyttsp5_i2c_adapter</a:t>
            </a:r>
            <a:r>
              <a:rPr lang="en-US" sz="1200"/>
              <a:t>", },</a:t>
            </a:r>
            <a:endParaRPr lang="en-US" sz="1200"/>
          </a:p>
          <a:p>
            <a:r>
              <a:rPr lang="en-US" sz="1200"/>
              <a:t>        { }</a:t>
            </a:r>
            <a:endParaRPr lang="en-US" sz="1200"/>
          </a:p>
          <a:p>
            <a:r>
              <a:rPr lang="en-US" sz="1200"/>
              <a:t>};</a:t>
            </a:r>
            <a:endParaRPr lang="en-US" sz="1200"/>
          </a:p>
        </p:txBody>
      </p:sp>
      <p:sp>
        <p:nvSpPr>
          <p:cNvPr id="5" name="Text Box 4"/>
          <p:cNvSpPr txBox="1"/>
          <p:nvPr/>
        </p:nvSpPr>
        <p:spPr>
          <a:xfrm>
            <a:off x="179070" y="2950845"/>
            <a:ext cx="7882255" cy="2491740"/>
          </a:xfrm>
          <a:prstGeom prst="rect">
            <a:avLst/>
          </a:prstGeom>
          <a:noFill/>
        </p:spPr>
        <p:txBody>
          <a:bodyPr wrap="square" rtlCol="0" anchor="t">
            <a:spAutoFit/>
          </a:bodyPr>
          <a:p>
            <a:r>
              <a:rPr lang="en-US" sz="1200"/>
              <a:t>static struct i2c_driver cyttsp5_i2c_driver = {</a:t>
            </a:r>
            <a:endParaRPr lang="en-US" sz="1200"/>
          </a:p>
          <a:p>
            <a:r>
              <a:rPr lang="en-US" sz="1200"/>
              <a:t>        .driver = {</a:t>
            </a:r>
            <a:endParaRPr lang="en-US" sz="1200"/>
          </a:p>
          <a:p>
            <a:r>
              <a:rPr lang="en-US" sz="1200"/>
              <a:t>                .name = CYTTSP5_I2C_NAME,</a:t>
            </a:r>
            <a:endParaRPr lang="en-US" sz="1200"/>
          </a:p>
          <a:p>
            <a:r>
              <a:rPr lang="en-US" sz="1200"/>
              <a:t>                .owner = THIS_MODULE,</a:t>
            </a:r>
            <a:endParaRPr lang="en-US" sz="1200"/>
          </a:p>
          <a:p>
            <a:r>
              <a:rPr lang="en-US" sz="1200"/>
              <a:t>                .pm = &amp;cyttsp5_pm_ops,</a:t>
            </a:r>
            <a:endParaRPr lang="en-US" sz="1200"/>
          </a:p>
          <a:p>
            <a:r>
              <a:rPr lang="en-US" sz="1200"/>
              <a:t>#ifdef CONFIG_TOUCHSCREEN_CYPRESS_CYTTSP5_DEVICETREE_SUPPORT</a:t>
            </a:r>
            <a:endParaRPr lang="en-US" sz="1200"/>
          </a:p>
          <a:p>
            <a:r>
              <a:rPr lang="en-US" sz="1200"/>
              <a:t>                .of_match_table = cyttsp5_i2c_of_match,</a:t>
            </a:r>
            <a:endParaRPr lang="en-US" sz="1200"/>
          </a:p>
          <a:p>
            <a:r>
              <a:rPr lang="en-US" sz="1200"/>
              <a:t>#endif</a:t>
            </a:r>
            <a:endParaRPr lang="en-US" sz="1200"/>
          </a:p>
          <a:p>
            <a:r>
              <a:rPr lang="en-US" sz="1200"/>
              <a:t>        },</a:t>
            </a:r>
            <a:endParaRPr lang="en-US" sz="1200"/>
          </a:p>
          <a:p>
            <a:r>
              <a:rPr lang="en-US" sz="1200"/>
              <a:t>        </a:t>
            </a:r>
            <a:r>
              <a:rPr lang="en-US" sz="1200">
                <a:solidFill>
                  <a:srgbClr val="FF0000"/>
                </a:solidFill>
              </a:rPr>
              <a:t>.probe = cyttsp5_i2c_probe</a:t>
            </a:r>
            <a:r>
              <a:rPr lang="en-US" sz="1200"/>
              <a:t>,</a:t>
            </a:r>
            <a:endParaRPr lang="en-US" sz="1200"/>
          </a:p>
          <a:p>
            <a:r>
              <a:rPr lang="en-US" sz="1200"/>
              <a:t>        .remove = cyttsp5_i2c_remove,</a:t>
            </a:r>
            <a:endParaRPr lang="en-US" sz="1200"/>
          </a:p>
          <a:p>
            <a:r>
              <a:rPr lang="en-US" sz="1200"/>
              <a:t>        .id_table = cyttsp5_i2c_id,</a:t>
            </a:r>
            <a:endParaRPr lang="en-US" sz="1200"/>
          </a:p>
          <a:p>
            <a:r>
              <a:rPr lang="en-US" sz="1200"/>
              <a:t>};</a:t>
            </a:r>
            <a:endParaRPr lang="en-US" sz="1200"/>
          </a:p>
        </p:txBody>
      </p:sp>
      <p:sp>
        <p:nvSpPr>
          <p:cNvPr id="6" name="Text Box 5"/>
          <p:cNvSpPr txBox="1"/>
          <p:nvPr/>
        </p:nvSpPr>
        <p:spPr>
          <a:xfrm>
            <a:off x="5928995" y="3048000"/>
            <a:ext cx="8158480" cy="2861310"/>
          </a:xfrm>
          <a:prstGeom prst="rect">
            <a:avLst/>
          </a:prstGeom>
          <a:noFill/>
        </p:spPr>
        <p:txBody>
          <a:bodyPr wrap="square" rtlCol="0" anchor="t">
            <a:spAutoFit/>
          </a:bodyPr>
          <a:p>
            <a:r>
              <a:rPr lang="en-US" sz="1200"/>
              <a:t>static int __init cyttsp5_i2c_init(void)</a:t>
            </a:r>
            <a:endParaRPr lang="en-US" sz="1200"/>
          </a:p>
          <a:p>
            <a:r>
              <a:rPr lang="en-US" sz="1200"/>
              <a:t>{</a:t>
            </a:r>
            <a:endParaRPr lang="en-US" sz="1200"/>
          </a:p>
          <a:p>
            <a:r>
              <a:rPr lang="en-US" sz="1200"/>
              <a:t>        int rc = </a:t>
            </a:r>
            <a:r>
              <a:rPr lang="en-US" sz="1200">
                <a:solidFill>
                  <a:srgbClr val="FF0000"/>
                </a:solidFill>
              </a:rPr>
              <a:t>i2c_add_driver(&amp;cyttsp5_i2c_driver);</a:t>
            </a:r>
            <a:endParaRPr lang="en-US" sz="1200"/>
          </a:p>
          <a:p>
            <a:endParaRPr lang="en-US" sz="1200"/>
          </a:p>
          <a:p>
            <a:r>
              <a:rPr lang="en-US" sz="1200"/>
              <a:t>        pr_info("%s: Parade TTSP I2C Driver (Built %s) rc=%d\n",</a:t>
            </a:r>
            <a:endParaRPr lang="en-US" sz="1200"/>
          </a:p>
          <a:p>
            <a:r>
              <a:rPr lang="en-US" sz="1200"/>
              <a:t>                        __func__, CY_DRIVER_VERSION, rc);</a:t>
            </a:r>
            <a:endParaRPr lang="en-US" sz="1200"/>
          </a:p>
          <a:p>
            <a:r>
              <a:rPr lang="en-US" sz="1200"/>
              <a:t>        return rc;</a:t>
            </a:r>
            <a:endParaRPr lang="en-US" sz="1200"/>
          </a:p>
          <a:p>
            <a:r>
              <a:rPr lang="en-US" sz="1200"/>
              <a:t>}</a:t>
            </a:r>
            <a:endParaRPr lang="en-US" sz="1200"/>
          </a:p>
          <a:p>
            <a:r>
              <a:rPr lang="en-US" sz="1200">
                <a:solidFill>
                  <a:srgbClr val="FF0000"/>
                </a:solidFill>
              </a:rPr>
              <a:t>module_init(cyttsp5_i2c_init);</a:t>
            </a:r>
            <a:endParaRPr lang="en-US" sz="1200"/>
          </a:p>
          <a:p>
            <a:endParaRPr lang="en-US" sz="1200"/>
          </a:p>
          <a:p>
            <a:r>
              <a:rPr lang="en-US" sz="1200"/>
              <a:t>static void __exit cyttsp5_i2c_exit(void)</a:t>
            </a:r>
            <a:endParaRPr lang="en-US" sz="1200"/>
          </a:p>
          <a:p>
            <a:r>
              <a:rPr lang="en-US" sz="1200"/>
              <a:t>{</a:t>
            </a:r>
            <a:endParaRPr lang="en-US" sz="1200"/>
          </a:p>
          <a:p>
            <a:r>
              <a:rPr lang="en-US" sz="1200"/>
              <a:t>        i2c_del_driver(&amp;cyttsp5_i2c_driver);</a:t>
            </a:r>
            <a:endParaRPr lang="en-US" sz="1200"/>
          </a:p>
          <a:p>
            <a:r>
              <a:rPr lang="en-US" sz="1200"/>
              <a:t>}</a:t>
            </a:r>
            <a:endParaRPr lang="en-US" sz="1200"/>
          </a:p>
          <a:p>
            <a:r>
              <a:rPr lang="en-US" sz="1200">
                <a:solidFill>
                  <a:srgbClr val="FF0000"/>
                </a:solidFill>
              </a:rPr>
              <a:t>module_exit(cyttsp5_i2c_exit);</a:t>
            </a:r>
            <a:endParaRPr lang="en-US" sz="1200">
              <a:solidFill>
                <a:srgbClr val="FF0000"/>
              </a:solidFill>
            </a:endParaRPr>
          </a:p>
        </p:txBody>
      </p:sp>
      <p:pic>
        <p:nvPicPr>
          <p:cNvPr id="15" name="Picture 14"/>
          <p:cNvPicPr>
            <a:picLocks noChangeAspect="1"/>
          </p:cNvPicPr>
          <p:nvPr/>
        </p:nvPicPr>
        <p:blipFill>
          <a:blip r:embed="rId1"/>
          <a:stretch>
            <a:fillRect/>
          </a:stretch>
        </p:blipFill>
        <p:spPr>
          <a:xfrm>
            <a:off x="7722870" y="6014720"/>
            <a:ext cx="4570095" cy="838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 y="1033780"/>
            <a:ext cx="2767330" cy="275590"/>
          </a:xfrm>
          <a:prstGeom prst="rect">
            <a:avLst/>
          </a:prstGeom>
          <a:noFill/>
        </p:spPr>
        <p:txBody>
          <a:bodyPr wrap="square" rtlCol="0">
            <a:spAutoFit/>
          </a:bodyPr>
          <a:p>
            <a:r>
              <a:rPr lang="en-US" altLang="en-US" sz="1200"/>
              <a:t>3.2probe分析</a:t>
            </a:r>
            <a:endParaRPr lang="en-US" altLang="en-US" sz="1200"/>
          </a:p>
        </p:txBody>
      </p:sp>
      <p:sp>
        <p:nvSpPr>
          <p:cNvPr id="3" name="Text Box 2"/>
          <p:cNvSpPr txBox="1"/>
          <p:nvPr/>
        </p:nvSpPr>
        <p:spPr>
          <a:xfrm>
            <a:off x="9752965" y="1786890"/>
            <a:ext cx="2342515" cy="275590"/>
          </a:xfrm>
          <a:prstGeom prst="rect">
            <a:avLst/>
          </a:prstGeom>
          <a:noFill/>
        </p:spPr>
        <p:txBody>
          <a:bodyPr wrap="square" rtlCol="0">
            <a:spAutoFit/>
          </a:bodyPr>
          <a:p>
            <a:r>
              <a:rPr lang="en-US" sz="1200"/>
              <a:t> cyttsp5_i2c_probe</a:t>
            </a:r>
            <a:r>
              <a:rPr lang="en-US" altLang="en-US" sz="1200"/>
              <a:t>()</a:t>
            </a:r>
            <a:endParaRPr lang="en-US" altLang="en-US" sz="1200"/>
          </a:p>
        </p:txBody>
      </p:sp>
      <p:sp>
        <p:nvSpPr>
          <p:cNvPr id="4" name="Text Box 3"/>
          <p:cNvSpPr txBox="1"/>
          <p:nvPr/>
        </p:nvSpPr>
        <p:spPr>
          <a:xfrm>
            <a:off x="9752965" y="2942590"/>
            <a:ext cx="1839595" cy="275590"/>
          </a:xfrm>
          <a:prstGeom prst="rect">
            <a:avLst/>
          </a:prstGeom>
          <a:noFill/>
        </p:spPr>
        <p:txBody>
          <a:bodyPr wrap="square" rtlCol="0">
            <a:spAutoFit/>
          </a:bodyPr>
          <a:p>
            <a:r>
              <a:rPr lang="en-US" sz="1200"/>
              <a:t>cyttsp5_probe</a:t>
            </a:r>
            <a:r>
              <a:rPr lang="en-US" altLang="en-US" sz="1200"/>
              <a:t>()</a:t>
            </a:r>
            <a:endParaRPr lang="en-US" altLang="en-US" sz="1200"/>
          </a:p>
        </p:txBody>
      </p:sp>
      <p:cxnSp>
        <p:nvCxnSpPr>
          <p:cNvPr id="5" name="Straight Arrow Connector 4"/>
          <p:cNvCxnSpPr/>
          <p:nvPr/>
        </p:nvCxnSpPr>
        <p:spPr>
          <a:xfrm>
            <a:off x="10340975" y="2115185"/>
            <a:ext cx="10795" cy="869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6" name="Text Box 5"/>
          <p:cNvSpPr txBox="1"/>
          <p:nvPr/>
        </p:nvSpPr>
        <p:spPr>
          <a:xfrm>
            <a:off x="10447020" y="2412365"/>
            <a:ext cx="1092200" cy="368300"/>
          </a:xfrm>
          <a:prstGeom prst="rect">
            <a:avLst/>
          </a:prstGeom>
          <a:noFill/>
        </p:spPr>
        <p:txBody>
          <a:bodyPr wrap="square" rtlCol="0">
            <a:spAutoFit/>
          </a:bodyPr>
          <a:p>
            <a:r>
              <a:rPr lang="en-US" altLang="en-US"/>
              <a:t>调用</a:t>
            </a:r>
            <a:endParaRPr lang="en-US" altLang="en-US"/>
          </a:p>
        </p:txBody>
      </p:sp>
      <p:sp>
        <p:nvSpPr>
          <p:cNvPr id="7" name="Text Box 6"/>
          <p:cNvSpPr txBox="1"/>
          <p:nvPr/>
        </p:nvSpPr>
        <p:spPr>
          <a:xfrm>
            <a:off x="105410" y="1437640"/>
            <a:ext cx="7324090" cy="4154170"/>
          </a:xfrm>
          <a:prstGeom prst="rect">
            <a:avLst/>
          </a:prstGeom>
          <a:noFill/>
        </p:spPr>
        <p:txBody>
          <a:bodyPr wrap="square" rtlCol="0" anchor="t">
            <a:spAutoFit/>
          </a:bodyPr>
          <a:p>
            <a:endParaRPr lang="en-US" sz="1200"/>
          </a:p>
          <a:p>
            <a:r>
              <a:rPr lang="en-US" sz="1200"/>
              <a:t>        /*</a:t>
            </a:r>
            <a:r>
              <a:rPr lang="en-US" sz="1200">
                <a:solidFill>
                  <a:schemeClr val="tx1"/>
                </a:solidFill>
                <a:effectLst>
                  <a:outerShdw blurRad="38100" dist="19050" dir="2700000" algn="tl" rotWithShape="0">
                    <a:schemeClr val="dk1">
                      <a:alpha val="40000"/>
                    </a:schemeClr>
                  </a:outerShdw>
                </a:effectLst>
              </a:rPr>
              <a:t> </a:t>
            </a:r>
            <a:r>
              <a:rPr lang="en-US" sz="1200">
                <a:solidFill>
                  <a:srgbClr val="FF0000"/>
                </a:solidFill>
                <a:effectLst>
                  <a:outerShdw blurRad="38100" dist="19050" dir="2700000" algn="tl" rotWithShape="0">
                    <a:schemeClr val="dk1">
                      <a:alpha val="40000"/>
                    </a:schemeClr>
                  </a:outerShdw>
                </a:effectLst>
              </a:rPr>
              <a:t>Set default values on first probe</a:t>
            </a:r>
            <a:r>
              <a:rPr lang="en-US" sz="1200">
                <a:solidFill>
                  <a:srgbClr val="FF0000"/>
                </a:solidFill>
              </a:rPr>
              <a:t> </a:t>
            </a:r>
            <a:r>
              <a:rPr lang="en-US" sz="1200"/>
              <a:t>*/</a:t>
            </a:r>
            <a:endParaRPr lang="en-US" sz="1200"/>
          </a:p>
          <a:p>
            <a:r>
              <a:rPr lang="en-US" sz="1200"/>
              <a:t>        if (cyttsp5_first_probe) {</a:t>
            </a:r>
            <a:endParaRPr lang="en-US" sz="1200"/>
          </a:p>
          <a:p>
            <a:r>
              <a:rPr lang="en-US" sz="1200"/>
              <a:t>                cyttsp5_first_probe      = false;</a:t>
            </a:r>
            <a:endParaRPr lang="en-US" sz="1200"/>
          </a:p>
          <a:p>
            <a:r>
              <a:rPr lang="en-US" sz="1200"/>
              <a:t>                is_cyttsp5_probe_success = false;</a:t>
            </a:r>
            <a:endParaRPr lang="en-US" sz="1200"/>
          </a:p>
          <a:p>
            <a:r>
              <a:rPr lang="en-US" sz="1200"/>
              <a:t>                cyttsp5_bus_ops_save     = NULL;</a:t>
            </a:r>
            <a:endParaRPr lang="en-US" sz="1200"/>
          </a:p>
          <a:p>
            <a:r>
              <a:rPr lang="en-US" sz="1200"/>
              <a:t>        }</a:t>
            </a:r>
            <a:endParaRPr lang="en-US" sz="1200"/>
          </a:p>
          <a:p>
            <a:endParaRPr lang="en-US" sz="1200"/>
          </a:p>
          <a:p>
            <a:r>
              <a:rPr lang="en-US" sz="1200"/>
              <a:t>        if (!pdata || !pdata-&gt;core_pdata || !pdata-&gt;mt_pdata) {</a:t>
            </a:r>
            <a:endParaRPr lang="en-US" sz="1200"/>
          </a:p>
          <a:p>
            <a:r>
              <a:rPr lang="en-US" sz="1200"/>
              <a:t>                dev_err(dev, "%s: Missing platform data\n",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endParaRPr lang="en-US" sz="1200"/>
          </a:p>
          <a:p>
            <a:r>
              <a:rPr lang="en-US" sz="1200"/>
              <a:t>        if (pdata-&gt;core_pdata-&gt;flags &amp; CY_CORE_FLAG_POWEROFF_ON_SLEEP) {</a:t>
            </a:r>
            <a:endParaRPr lang="en-US" sz="1200"/>
          </a:p>
          <a:p>
            <a:r>
              <a:rPr lang="en-US" sz="1200"/>
              <a:t>                if (!pdata-&gt;core_pdata-&gt;power) {</a:t>
            </a:r>
            <a:endParaRPr lang="en-US" sz="1200"/>
          </a:p>
          <a:p>
            <a:r>
              <a:rPr lang="en-US" sz="1200"/>
              <a:t>                        dev_err(dev, "%s: Missing platform data function\n",</a:t>
            </a:r>
            <a:endParaRPr lang="en-US" sz="1200"/>
          </a:p>
          <a:p>
            <a:r>
              <a:rPr lang="en-US" sz="1200"/>
              <a:t>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84135" y="5993765"/>
            <a:ext cx="4570095" cy="8388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5900" y="1114425"/>
            <a:ext cx="7394575" cy="4338320"/>
          </a:xfrm>
          <a:prstGeom prst="rect">
            <a:avLst/>
          </a:prstGeom>
          <a:noFill/>
        </p:spPr>
        <p:txBody>
          <a:bodyPr wrap="square" rtlCol="0" anchor="t">
            <a:spAutoFit/>
          </a:bodyPr>
          <a:p>
            <a:r>
              <a:rPr lang="en-US" sz="1200"/>
              <a:t>       </a:t>
            </a:r>
            <a:r>
              <a:rPr lang="en-US" sz="1200">
                <a:solidFill>
                  <a:srgbClr val="FF0000"/>
                </a:solidFill>
                <a:effectLst>
                  <a:outerShdw blurRad="38100" dist="19050" dir="2700000" algn="tl" rotWithShape="0">
                    <a:schemeClr val="dk1">
                      <a:alpha val="40000"/>
                    </a:schemeClr>
                  </a:outerShdw>
                </a:effectLst>
              </a:rPr>
              <a:t> /* get context and debug print buffers */</a:t>
            </a:r>
            <a:endParaRPr lang="en-US" sz="1200">
              <a:solidFill>
                <a:srgbClr val="FF0000"/>
              </a:solidFill>
              <a:effectLst>
                <a:outerShdw blurRad="38100" dist="19050" dir="2700000" algn="tl" rotWithShape="0">
                  <a:schemeClr val="dk1">
                    <a:alpha val="40000"/>
                  </a:schemeClr>
                </a:outerShdw>
              </a:effectLst>
            </a:endParaRPr>
          </a:p>
          <a:p>
            <a:r>
              <a:rPr lang="en-US" sz="1200"/>
              <a:t>        cd = kzalloc(sizeof(*cd), GFP_KERNEL);</a:t>
            </a:r>
            <a:endParaRPr lang="en-US" sz="1200"/>
          </a:p>
          <a:p>
            <a:r>
              <a:rPr lang="en-US" sz="1200"/>
              <a:t>        if (!cd) {</a:t>
            </a:r>
            <a:endParaRPr lang="en-US" sz="1200"/>
          </a:p>
          <a:p>
            <a:r>
              <a:rPr lang="en-US" sz="1200"/>
              <a:t>                rc = -ENOMEM;</a:t>
            </a:r>
            <a:endParaRPr lang="en-US" sz="1200"/>
          </a:p>
          <a:p>
            <a:r>
              <a:rPr lang="en-US" sz="1200"/>
              <a:t>                goto error_alloc_data;</a:t>
            </a:r>
            <a:endParaRPr lang="en-US" sz="1200"/>
          </a:p>
          <a:p>
            <a:r>
              <a:rPr lang="en-US" sz="1200"/>
              <a:t>        }</a:t>
            </a:r>
            <a:endParaRPr lang="en-US" sz="1200"/>
          </a:p>
          <a:p>
            <a:endParaRPr lang="en-US" sz="1200"/>
          </a:p>
          <a:p>
            <a:r>
              <a:rPr lang="en-US" sz="1200"/>
              <a:t>        /</a:t>
            </a:r>
            <a:r>
              <a:rPr lang="en-US" sz="1200">
                <a:solidFill>
                  <a:srgbClr val="FF0000"/>
                </a:solidFill>
                <a:effectLst>
                  <a:outerShdw blurRad="38100" dist="19050" dir="2700000" algn="tl" rotWithShape="0">
                    <a:schemeClr val="dk1">
                      <a:alpha val="40000"/>
                    </a:schemeClr>
                  </a:outerShdw>
                </a:effectLst>
              </a:rPr>
              <a:t>* Initialize device info */</a:t>
            </a:r>
            <a:endParaRPr lang="en-US" sz="1200">
              <a:solidFill>
                <a:srgbClr val="FF0000"/>
              </a:solidFill>
              <a:effectLst>
                <a:outerShdw blurRad="38100" dist="19050" dir="2700000" algn="tl" rotWithShape="0">
                  <a:schemeClr val="dk1">
                    <a:alpha val="40000"/>
                  </a:schemeClr>
                </a:outerShdw>
              </a:effectLst>
            </a:endParaRPr>
          </a:p>
          <a:p>
            <a:r>
              <a:rPr lang="en-US" sz="1200"/>
              <a:t>        cd-&gt;dev = dev;</a:t>
            </a:r>
            <a:endParaRPr lang="en-US" sz="1200"/>
          </a:p>
          <a:p>
            <a:r>
              <a:rPr lang="en-US" sz="1200"/>
              <a:t>        cd-&gt;pdata = pdata;</a:t>
            </a:r>
            <a:endParaRPr lang="en-US" sz="1200"/>
          </a:p>
          <a:p>
            <a:r>
              <a:rPr lang="en-US" sz="1200"/>
              <a:t>        cd-&gt;cpdata = pdata-&gt;core_pdata;</a:t>
            </a:r>
            <a:endParaRPr lang="en-US" sz="1200"/>
          </a:p>
          <a:p>
            <a:r>
              <a:rPr lang="en-US" sz="1200"/>
              <a:t>        cd-&gt;bus_ops = ops;</a:t>
            </a:r>
            <a:endParaRPr lang="en-US" sz="1200"/>
          </a:p>
          <a:p>
            <a:r>
              <a:rPr lang="en-US" sz="1200"/>
              <a:t>        cd-&gt;debug_level = CY_INITIAL_DEBUG_LEVEL;</a:t>
            </a:r>
            <a:endParaRPr lang="en-US" sz="1200"/>
          </a:p>
          <a:p>
            <a:r>
              <a:rPr lang="en-US" sz="1200"/>
              <a:t>        cd-&gt;watchdog_interval = CY_WATCHDOG_TIMEOUT;</a:t>
            </a:r>
            <a:endParaRPr lang="en-US" sz="1200"/>
          </a:p>
          <a:p>
            <a:r>
              <a:rPr lang="en-US" sz="1200"/>
              <a:t>        cd-&gt;show_timestamp = CY_INITIAL_SHOW_TIME_STAMP;</a:t>
            </a:r>
            <a:endParaRPr lang="en-US" sz="1200"/>
          </a:p>
          <a:p>
            <a:r>
              <a:rPr lang="en-US" sz="1200"/>
              <a:t>        scnprintf(cd-&gt;core_id, 20, "%s%d", CYTTSP5_CORE_NAME, core_number++);</a:t>
            </a:r>
            <a:endParaRPr lang="en-US" sz="1200"/>
          </a:p>
          <a:p>
            <a:endParaRPr lang="en-US" sz="1200"/>
          </a:p>
          <a:p>
            <a:r>
              <a:rPr lang="en-US" sz="1200"/>
              <a:t>        </a:t>
            </a:r>
            <a:r>
              <a:rPr lang="en-US" sz="1200">
                <a:solidFill>
                  <a:srgbClr val="FF0000"/>
                </a:solidFill>
              </a:rPr>
              <a:t>/* Initialize mutexes and spinlocks */</a:t>
            </a:r>
            <a:endParaRPr lang="en-US" sz="1200"/>
          </a:p>
          <a:p>
            <a:r>
              <a:rPr lang="en-US" sz="1200"/>
              <a:t>        mutex_init(&amp;cd-&gt;module_list_lock);</a:t>
            </a:r>
            <a:endParaRPr lang="en-US" sz="1200"/>
          </a:p>
          <a:p>
            <a:r>
              <a:rPr lang="en-US" sz="1200"/>
              <a:t>        mutex_init(&amp;cd-&gt;system_lock);</a:t>
            </a:r>
            <a:endParaRPr lang="en-US" sz="1200"/>
          </a:p>
          <a:p>
            <a:r>
              <a:rPr lang="en-US" sz="1200"/>
              <a:t>        mutex_init(&amp;cd-&gt;adap_lock);</a:t>
            </a:r>
            <a:endParaRPr lang="en-US" sz="1200"/>
          </a:p>
          <a:p>
            <a:r>
              <a:rPr lang="en-US" sz="1200"/>
              <a:t>        mutex_init(&amp;cd-&gt;hid_report_lock);</a:t>
            </a:r>
            <a:endParaRPr lang="en-US" sz="1200"/>
          </a:p>
          <a:p>
            <a:r>
              <a:rPr lang="en-US" sz="1200"/>
              <a:t>        spin_lock_init(&amp;cd-&gt;spinlock);</a:t>
            </a:r>
            <a:endParaRPr lang="en-US" sz="1200"/>
          </a:p>
        </p:txBody>
      </p:sp>
      <p:pic>
        <p:nvPicPr>
          <p:cNvPr id="15" name="Picture 14"/>
          <p:cNvPicPr>
            <a:picLocks noChangeAspect="1"/>
          </p:cNvPicPr>
          <p:nvPr/>
        </p:nvPicPr>
        <p:blipFill>
          <a:blip r:embed="rId1"/>
          <a:stretch>
            <a:fillRect/>
          </a:stretch>
        </p:blipFill>
        <p:spPr>
          <a:xfrm>
            <a:off x="7610475" y="5983605"/>
            <a:ext cx="4570095" cy="838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160" y="1320165"/>
            <a:ext cx="10400030" cy="5077460"/>
          </a:xfrm>
          <a:prstGeom prst="rect">
            <a:avLst/>
          </a:prstGeom>
          <a:noFill/>
        </p:spPr>
        <p:txBody>
          <a:bodyPr wrap="square" rtlCol="0">
            <a:spAutoFit/>
          </a:bodyPr>
          <a:p>
            <a:r>
              <a:rPr lang="en-US" sz="1200"/>
              <a:t>        </a:t>
            </a:r>
            <a:r>
              <a:rPr lang="en-US" sz="1200">
                <a:solidFill>
                  <a:srgbClr val="FF0000"/>
                </a:solidFill>
                <a:effectLst>
                  <a:outerShdw blurRad="38100" dist="19050" dir="2700000" algn="tl" rotWithShape="0">
                    <a:schemeClr val="dk1">
                      <a:alpha val="40000"/>
                    </a:schemeClr>
                  </a:outerShdw>
                </a:effectLst>
              </a:rPr>
              <a:t>/* Initialize module list */</a:t>
            </a:r>
            <a:endParaRPr lang="en-US" sz="1200"/>
          </a:p>
          <a:p>
            <a:r>
              <a:rPr lang="en-US" sz="1200"/>
              <a:t>        INIT_LIST_HEAD(&amp;cd-&gt;module_list);</a:t>
            </a:r>
            <a:endParaRPr lang="en-US" sz="1200"/>
          </a:p>
          <a:p>
            <a:endParaRPr lang="en-US" sz="1200"/>
          </a:p>
          <a:p>
            <a:r>
              <a:rPr lang="en-US" sz="1200"/>
              <a:t>     </a:t>
            </a:r>
            <a:r>
              <a:rPr lang="en-US" sz="1200">
                <a:solidFill>
                  <a:srgbClr val="FF0000"/>
                </a:solidFill>
              </a:rPr>
              <a:t>   /* Initialize attention lists */</a:t>
            </a:r>
            <a:endParaRPr lang="en-US" sz="1200"/>
          </a:p>
          <a:p>
            <a:r>
              <a:rPr lang="en-US" sz="1200"/>
              <a:t>        for (type = 0; type &lt; CY_ATTEN_NUM_ATTEN; type++)</a:t>
            </a:r>
            <a:endParaRPr lang="en-US" sz="1200"/>
          </a:p>
          <a:p>
            <a:r>
              <a:rPr lang="en-US" sz="1200"/>
              <a:t>                INIT_LIST_HEAD(&amp;cd-&gt;atten_list[type]);</a:t>
            </a:r>
            <a:endParaRPr lang="en-US" sz="1200"/>
          </a:p>
          <a:p>
            <a:endParaRPr lang="en-US" sz="1200"/>
          </a:p>
          <a:p>
            <a:r>
              <a:rPr lang="en-US" sz="1200">
                <a:solidFill>
                  <a:srgbClr val="FF0000"/>
                </a:solidFill>
              </a:rPr>
              <a:t>        /* Initialize parameter list */</a:t>
            </a:r>
            <a:endParaRPr lang="en-US" sz="1200"/>
          </a:p>
          <a:p>
            <a:r>
              <a:rPr lang="en-US" sz="1200"/>
              <a:t>        INIT_LIST_HEAD(&amp;cd-&gt;param_list);</a:t>
            </a:r>
            <a:endParaRPr lang="en-US" sz="1200"/>
          </a:p>
          <a:p>
            <a:endParaRPr lang="en-US" sz="1200"/>
          </a:p>
          <a:p>
            <a:r>
              <a:rPr lang="en-US" sz="1200"/>
              <a:t>       </a:t>
            </a:r>
            <a:r>
              <a:rPr lang="en-US" sz="1200">
                <a:solidFill>
                  <a:srgbClr val="FF0000"/>
                </a:solidFill>
              </a:rPr>
              <a:t> /* Initialize wait queue */</a:t>
            </a:r>
            <a:endParaRPr lang="en-US" sz="1200"/>
          </a:p>
          <a:p>
            <a:r>
              <a:rPr lang="en-US" sz="1200"/>
              <a:t>        init_waitqueue_head(&amp;cd-&gt;wait_q);</a:t>
            </a:r>
            <a:endParaRPr lang="en-US" sz="1200"/>
          </a:p>
          <a:p>
            <a:endParaRPr lang="en-US" sz="1200"/>
          </a:p>
          <a:p>
            <a:r>
              <a:rPr lang="en-US" sz="1200"/>
              <a:t>       </a:t>
            </a:r>
            <a:r>
              <a:rPr lang="en-US" sz="1200">
                <a:solidFill>
                  <a:srgbClr val="FF0000"/>
                </a:solidFill>
              </a:rPr>
              <a:t> /* Initialize works */</a:t>
            </a:r>
            <a:endParaRPr lang="en-US" sz="1200"/>
          </a:p>
          <a:p>
            <a:r>
              <a:rPr lang="en-US" sz="1200"/>
              <a:t>        INIT_WORK(&amp;cd-&gt;startup_work, cyttsp5_startup_work_function);</a:t>
            </a:r>
            <a:endParaRPr lang="en-US" sz="1200"/>
          </a:p>
          <a:p>
            <a:r>
              <a:rPr lang="en-US" sz="1200"/>
              <a:t>        INIT_WORK(&amp;cd-&gt;watchdog_work, cyttsp5_watchdog_work);</a:t>
            </a:r>
            <a:endParaRPr lang="en-US" sz="1200"/>
          </a:p>
          <a:p>
            <a:endParaRPr lang="en-US" sz="1200"/>
          </a:p>
          <a:p>
            <a:r>
              <a:rPr lang="en-US" sz="1200"/>
              <a:t>        /</a:t>
            </a:r>
            <a:r>
              <a:rPr lang="en-US" sz="1200">
                <a:solidFill>
                  <a:srgbClr val="FF0000"/>
                </a:solidFill>
              </a:rPr>
              <a:t>* Initialize HID specific data */</a:t>
            </a:r>
            <a:endParaRPr lang="en-US" sz="1200"/>
          </a:p>
          <a:p>
            <a:r>
              <a:rPr lang="en-US" sz="1200"/>
              <a:t>        cd-&gt;hid_core.hid_vendor_id = (cd-&gt;cpdata-&gt;vendor_id) ?</a:t>
            </a:r>
            <a:endParaRPr lang="en-US" sz="1200"/>
          </a:p>
          <a:p>
            <a:r>
              <a:rPr lang="en-US" sz="1200"/>
              <a:t>                cd-&gt;cpdata-&gt;vendor_id : CY_HID_VENDOR_ID;</a:t>
            </a:r>
            <a:endParaRPr lang="en-US" sz="1200"/>
          </a:p>
          <a:p>
            <a:r>
              <a:rPr lang="en-US" sz="1200"/>
              <a:t>        cd-&gt;hid_core.hid_product_id = (cd-&gt;cpdata-&gt;product_id) ?</a:t>
            </a:r>
            <a:endParaRPr lang="en-US" sz="1200"/>
          </a:p>
          <a:p>
            <a:r>
              <a:rPr lang="en-US" sz="1200"/>
              <a:t>                cd-&gt;cpdata-&gt;product_id : CY_HID_APP_PRODUCT_ID;</a:t>
            </a:r>
            <a:endParaRPr lang="en-US" sz="1200"/>
          </a:p>
          <a:p>
            <a:r>
              <a:rPr lang="en-US" sz="1200"/>
              <a:t>        cd-&gt;hid_core.hid_desc_register =</a:t>
            </a:r>
            <a:endParaRPr lang="en-US" sz="1200"/>
          </a:p>
          <a:p>
            <a:r>
              <a:rPr lang="en-US" sz="1200"/>
              <a:t>                cpu_to_le16(cd-&gt;cpdata-&gt;hid_desc_register);</a:t>
            </a:r>
            <a:endParaRPr lang="en-US" sz="1200"/>
          </a:p>
          <a:p>
            <a:endParaRPr lang="en-US" sz="1200"/>
          </a:p>
          <a:p>
            <a:r>
              <a:rPr lang="en-US" sz="1200"/>
              <a:t>        </a:t>
            </a:r>
            <a:r>
              <a:rPr lang="en-US" sz="1200">
                <a:solidFill>
                  <a:srgbClr val="FF0000"/>
                </a:solidFill>
              </a:rPr>
              <a:t>/* Set platform easywake value */</a:t>
            </a:r>
            <a:endParaRPr lang="en-US" sz="1200"/>
          </a:p>
          <a:p>
            <a:r>
              <a:rPr lang="en-US" sz="1200"/>
              <a:t>        cd-&gt;easy_wakeup_gesture = cd-&gt;cpdata-&gt;easy_wakeup_gesture;</a:t>
            </a:r>
            <a:endParaRPr lang="en-US" sz="1200"/>
          </a:p>
        </p:txBody>
      </p:sp>
      <p:pic>
        <p:nvPicPr>
          <p:cNvPr id="15" name="Picture 14"/>
          <p:cNvPicPr>
            <a:picLocks noChangeAspect="1"/>
          </p:cNvPicPr>
          <p:nvPr/>
        </p:nvPicPr>
        <p:blipFill>
          <a:blip r:embed="rId1"/>
          <a:stretch>
            <a:fillRect/>
          </a:stretch>
        </p:blipFill>
        <p:spPr>
          <a:xfrm>
            <a:off x="7663180" y="5962015"/>
            <a:ext cx="4570095" cy="838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8585" y="1052830"/>
            <a:ext cx="5751830" cy="2306955"/>
          </a:xfrm>
          <a:prstGeom prst="rect">
            <a:avLst/>
          </a:prstGeom>
          <a:noFill/>
        </p:spPr>
        <p:txBody>
          <a:bodyPr wrap="square" rtlCol="0" anchor="t">
            <a:spAutoFit/>
          </a:bodyPr>
          <a:p>
            <a:r>
              <a:rPr lang="en-US" sz="1200"/>
              <a:t>   </a:t>
            </a:r>
            <a:r>
              <a:rPr lang="en-US" sz="1200">
                <a:solidFill>
                  <a:srgbClr val="FF0000"/>
                </a:solidFill>
              </a:rPr>
              <a:t>     pm_runtime_get_noresume(dev);</a:t>
            </a:r>
            <a:endParaRPr lang="en-US" sz="1200">
              <a:solidFill>
                <a:srgbClr val="FF0000"/>
              </a:solidFill>
            </a:endParaRPr>
          </a:p>
          <a:p>
            <a:r>
              <a:rPr lang="en-US" sz="1200">
                <a:solidFill>
                  <a:srgbClr val="FF0000"/>
                </a:solidFill>
              </a:rPr>
              <a:t>        pm_runtime_set_active(dev);</a:t>
            </a:r>
            <a:endParaRPr lang="en-US" sz="1200">
              <a:solidFill>
                <a:srgbClr val="FF0000"/>
              </a:solidFill>
            </a:endParaRPr>
          </a:p>
          <a:p>
            <a:r>
              <a:rPr lang="en-US" sz="1200">
                <a:solidFill>
                  <a:srgbClr val="FF0000"/>
                </a:solidFill>
              </a:rPr>
              <a:t>        pm_runtime_enable(dev);</a:t>
            </a:r>
            <a:endParaRPr lang="en-US" sz="1200"/>
          </a:p>
          <a:p>
            <a:endParaRPr lang="en-US" sz="1200"/>
          </a:p>
          <a:p>
            <a:r>
              <a:rPr lang="en-US" sz="1200"/>
              <a:t>        /*</a:t>
            </a:r>
            <a:endParaRPr lang="en-US" sz="1200"/>
          </a:p>
          <a:p>
            <a:r>
              <a:rPr lang="en-US" sz="1200"/>
              <a:t>         * call startup directly to ensure that the device</a:t>
            </a:r>
            <a:endParaRPr lang="en-US" sz="1200"/>
          </a:p>
          <a:p>
            <a:r>
              <a:rPr lang="en-US" sz="1200"/>
              <a:t>         * is tested before leaving the probe</a:t>
            </a:r>
            <a:endParaRPr lang="en-US" sz="1200"/>
          </a:p>
          <a:p>
            <a:r>
              <a:rPr lang="en-US" sz="1200"/>
              <a:t>         */</a:t>
            </a:r>
            <a:endParaRPr lang="en-US" sz="1200"/>
          </a:p>
          <a:p>
            <a:r>
              <a:rPr lang="en-US" sz="1200"/>
              <a:t>        dev_dbg(dev, "%s: call startup\n", __func__);</a:t>
            </a:r>
            <a:endParaRPr lang="en-US" sz="1200"/>
          </a:p>
          <a:p>
            <a:r>
              <a:rPr lang="en-US" sz="1200"/>
              <a:t>        rc = cyttsp5_startup(cd, false);</a:t>
            </a:r>
            <a:endParaRPr lang="en-US" sz="1200"/>
          </a:p>
          <a:p>
            <a:endParaRPr lang="en-US" sz="1200"/>
          </a:p>
          <a:p>
            <a:r>
              <a:rPr lang="en-US" sz="1200"/>
              <a:t>     </a:t>
            </a:r>
            <a:r>
              <a:rPr lang="en-US" sz="1200">
                <a:solidFill>
                  <a:srgbClr val="FF0000"/>
                </a:solidFill>
              </a:rPr>
              <a:t>   pm_runtime_put_sync(dev);</a:t>
            </a:r>
            <a:endParaRPr lang="en-US" sz="1200">
              <a:solidFill>
                <a:srgbClr val="FF0000"/>
              </a:solidFill>
            </a:endParaRPr>
          </a:p>
        </p:txBody>
      </p:sp>
      <p:sp>
        <p:nvSpPr>
          <p:cNvPr id="3" name="Text Box 2"/>
          <p:cNvSpPr txBox="1"/>
          <p:nvPr/>
        </p:nvSpPr>
        <p:spPr>
          <a:xfrm>
            <a:off x="4624070" y="2933700"/>
            <a:ext cx="7152005" cy="3415030"/>
          </a:xfrm>
          <a:prstGeom prst="rect">
            <a:avLst/>
          </a:prstGeom>
          <a:noFill/>
        </p:spPr>
        <p:txBody>
          <a:bodyPr wrap="square" rtlCol="0" anchor="t">
            <a:spAutoFit/>
          </a:bodyPr>
          <a:p>
            <a:endParaRPr lang="en-US" sz="1200"/>
          </a:p>
          <a:p>
            <a:r>
              <a:rPr lang="en-US" sz="1200"/>
              <a:t>        rc = </a:t>
            </a:r>
            <a:r>
              <a:rPr lang="en-US" sz="1200">
                <a:solidFill>
                  <a:srgbClr val="FF0000"/>
                </a:solidFill>
              </a:rPr>
              <a:t>cyttsp5_mt_probe(dev);</a:t>
            </a:r>
            <a:endParaRPr lang="en-US" sz="1200"/>
          </a:p>
          <a:p>
            <a:r>
              <a:rPr lang="en-US" sz="1200"/>
              <a:t>        if (rc &lt; 0) {</a:t>
            </a:r>
            <a:endParaRPr lang="en-US" sz="1200"/>
          </a:p>
          <a:p>
            <a:r>
              <a:rPr lang="en-US" sz="1200"/>
              <a:t>                dev_err(dev, "%s: Error, fail mt probe\n", __func__);</a:t>
            </a:r>
            <a:endParaRPr lang="en-US" sz="1200"/>
          </a:p>
          <a:p>
            <a:r>
              <a:rPr lang="en-US" sz="1200"/>
              <a:t>                goto error_startup;</a:t>
            </a:r>
            <a:endParaRPr lang="en-US" sz="1200"/>
          </a:p>
          <a:p>
            <a:r>
              <a:rPr lang="en-US" sz="1200"/>
              <a:t>        }</a:t>
            </a:r>
            <a:endParaRPr lang="en-US" sz="1200"/>
          </a:p>
          <a:p>
            <a:endParaRPr lang="en-US" sz="1200"/>
          </a:p>
          <a:p>
            <a:r>
              <a:rPr lang="en-US" sz="1200"/>
              <a:t>        rc =</a:t>
            </a:r>
            <a:r>
              <a:rPr lang="en-US" sz="1200">
                <a:solidFill>
                  <a:srgbClr val="FF0000"/>
                </a:solidFill>
              </a:rPr>
              <a:t> cyttsp5_btn_probe(dev);</a:t>
            </a:r>
            <a:endParaRPr lang="en-US" sz="1200"/>
          </a:p>
          <a:p>
            <a:r>
              <a:rPr lang="en-US" sz="1200"/>
              <a:t>        if (rc &lt; 0) {</a:t>
            </a:r>
            <a:endParaRPr lang="en-US" sz="1200"/>
          </a:p>
          <a:p>
            <a:r>
              <a:rPr lang="en-US" sz="1200"/>
              <a:t>                dev_err(dev, "%s: Error, fail btn probe\n", __func__);</a:t>
            </a:r>
            <a:endParaRPr lang="en-US" sz="1200"/>
          </a:p>
          <a:p>
            <a:r>
              <a:rPr lang="en-US" sz="1200"/>
              <a:t>                goto error_startup_mt;</a:t>
            </a:r>
            <a:endParaRPr lang="en-US" sz="1200"/>
          </a:p>
          <a:p>
            <a:r>
              <a:rPr lang="en-US" sz="1200"/>
              <a:t>        }</a:t>
            </a:r>
            <a:endParaRPr lang="en-US" sz="1200"/>
          </a:p>
          <a:p>
            <a:endParaRPr lang="en-US" sz="1200"/>
          </a:p>
          <a:p>
            <a:r>
              <a:rPr lang="en-US" sz="1200"/>
              <a:t>        rc =</a:t>
            </a:r>
            <a:r>
              <a:rPr lang="en-US" sz="1200">
                <a:solidFill>
                  <a:srgbClr val="FF0000"/>
                </a:solidFill>
              </a:rPr>
              <a:t> cyttsp5_proximity_probe(dev)</a:t>
            </a:r>
            <a:r>
              <a:rPr lang="en-US" sz="1200"/>
              <a:t>;</a:t>
            </a:r>
            <a:endParaRPr lang="en-US" sz="1200"/>
          </a:p>
          <a:p>
            <a:r>
              <a:rPr lang="en-US" sz="1200"/>
              <a:t>        if (rc &lt; 0) {</a:t>
            </a:r>
            <a:endParaRPr lang="en-US" sz="1200"/>
          </a:p>
          <a:p>
            <a:r>
              <a:rPr lang="en-US" sz="1200"/>
              <a:t>                dev_err(dev, "%s: Error, fail proximity probe\n", __func__);</a:t>
            </a:r>
            <a:endParaRPr lang="en-US" sz="1200"/>
          </a:p>
          <a:p>
            <a:r>
              <a:rPr lang="en-US" sz="1200"/>
              <a:t>                goto error_startup_btn;</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62545" y="5972175"/>
            <a:ext cx="4570095" cy="838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2" name="Text Box 1"/>
          <p:cNvSpPr txBox="1"/>
          <p:nvPr/>
        </p:nvSpPr>
        <p:spPr>
          <a:xfrm>
            <a:off x="88900" y="1002030"/>
            <a:ext cx="2216150" cy="275590"/>
          </a:xfrm>
          <a:prstGeom prst="rect">
            <a:avLst/>
          </a:prstGeom>
          <a:noFill/>
        </p:spPr>
        <p:txBody>
          <a:bodyPr wrap="square" rtlCol="0">
            <a:spAutoFit/>
          </a:bodyPr>
          <a:p>
            <a:r>
              <a:rPr lang="en-US" altLang="en-US" sz="1200"/>
              <a:t>3.3数据上报分析</a:t>
            </a:r>
            <a:endParaRPr lang="en-US" altLang="en-US" sz="1200"/>
          </a:p>
        </p:txBody>
      </p:sp>
      <p:sp>
        <p:nvSpPr>
          <p:cNvPr id="3" name="Text Box 2"/>
          <p:cNvSpPr txBox="1"/>
          <p:nvPr/>
        </p:nvSpPr>
        <p:spPr>
          <a:xfrm>
            <a:off x="9098280" y="2311400"/>
            <a:ext cx="5572125" cy="368300"/>
          </a:xfrm>
          <a:prstGeom prst="rect">
            <a:avLst/>
          </a:prstGeom>
          <a:noFill/>
        </p:spPr>
        <p:txBody>
          <a:bodyPr wrap="square" rtlCol="0" anchor="t">
            <a:spAutoFit/>
          </a:bodyPr>
          <a:p>
            <a:r>
              <a:rPr lang="en-US"/>
              <a:t>cyttsp5_setup_irq_gpio</a:t>
            </a:r>
            <a:r>
              <a:rPr lang="en-US" altLang="en-US"/>
              <a:t>()</a:t>
            </a:r>
            <a:endParaRPr lang="en-US" altLang="en-US"/>
          </a:p>
        </p:txBody>
      </p:sp>
      <p:sp>
        <p:nvSpPr>
          <p:cNvPr id="4" name="Text Box 3"/>
          <p:cNvSpPr txBox="1"/>
          <p:nvPr/>
        </p:nvSpPr>
        <p:spPr>
          <a:xfrm>
            <a:off x="9295130" y="1378585"/>
            <a:ext cx="1985010" cy="368300"/>
          </a:xfrm>
          <a:prstGeom prst="rect">
            <a:avLst/>
          </a:prstGeom>
          <a:noFill/>
        </p:spPr>
        <p:txBody>
          <a:bodyPr wrap="none" rtlCol="0" anchor="t">
            <a:spAutoFit/>
          </a:bodyPr>
          <a:p>
            <a:r>
              <a:rPr lang="en-US">
                <a:sym typeface="+mn-ea"/>
              </a:rPr>
              <a:t>cyttsp5_probe</a:t>
            </a:r>
            <a:r>
              <a:rPr lang="en-US" altLang="en-US">
                <a:sym typeface="+mn-ea"/>
              </a:rPr>
              <a:t>()</a:t>
            </a:r>
            <a:endParaRPr lang="en-US" altLang="en-US">
              <a:sym typeface="+mn-ea"/>
            </a:endParaRPr>
          </a:p>
        </p:txBody>
      </p:sp>
      <p:sp>
        <p:nvSpPr>
          <p:cNvPr id="5" name="Text Box 4"/>
          <p:cNvSpPr txBox="1"/>
          <p:nvPr/>
        </p:nvSpPr>
        <p:spPr>
          <a:xfrm>
            <a:off x="8176260" y="3244850"/>
            <a:ext cx="2540000" cy="368300"/>
          </a:xfrm>
          <a:prstGeom prst="rect">
            <a:avLst/>
          </a:prstGeom>
          <a:noFill/>
        </p:spPr>
        <p:txBody>
          <a:bodyPr wrap="square" rtlCol="0" anchor="t">
            <a:spAutoFit/>
          </a:bodyPr>
          <a:p>
            <a:r>
              <a:rPr lang="en-US"/>
              <a:t> gpio_to_irq</a:t>
            </a:r>
            <a:r>
              <a:rPr lang="en-US" altLang="en-US"/>
              <a:t>()</a:t>
            </a:r>
            <a:endParaRPr lang="en-US" altLang="en-US"/>
          </a:p>
        </p:txBody>
      </p:sp>
      <p:sp>
        <p:nvSpPr>
          <p:cNvPr id="6" name="Text Box 5"/>
          <p:cNvSpPr txBox="1"/>
          <p:nvPr/>
        </p:nvSpPr>
        <p:spPr>
          <a:xfrm>
            <a:off x="9407525" y="4003675"/>
            <a:ext cx="7384415" cy="368300"/>
          </a:xfrm>
          <a:prstGeom prst="rect">
            <a:avLst/>
          </a:prstGeom>
          <a:noFill/>
        </p:spPr>
        <p:txBody>
          <a:bodyPr wrap="square" rtlCol="0" anchor="t">
            <a:spAutoFit/>
            <a:scene3d>
              <a:camera prst="orthographicFront"/>
              <a:lightRig rig="threePt" dir="t"/>
            </a:scene3d>
          </a:bodyPr>
          <a:p>
            <a:r>
              <a:rPr lang="en-US">
                <a:solidFill>
                  <a:schemeClr val="tx1"/>
                </a:solidFill>
                <a:effectLst>
                  <a:outerShdw blurRad="38100" dist="19050" dir="2700000" algn="tl" rotWithShape="0">
                    <a:schemeClr val="dk1">
                      <a:alpha val="40000"/>
                    </a:schemeClr>
                  </a:outerShdw>
                </a:effectLst>
              </a:rPr>
              <a:t>request_threaded_irq()</a:t>
            </a:r>
            <a:endParaRPr lang="en-US">
              <a:solidFill>
                <a:schemeClr val="tx1"/>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a:off x="10017760" y="1765300"/>
            <a:ext cx="10795" cy="498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9159240" y="2613660"/>
            <a:ext cx="572135" cy="5194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10420350" y="2698750"/>
            <a:ext cx="32385" cy="125095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14605" y="1545590"/>
            <a:ext cx="7277100" cy="4523105"/>
          </a:xfrm>
          <a:prstGeom prst="rect">
            <a:avLst/>
          </a:prstGeom>
          <a:noFill/>
        </p:spPr>
        <p:txBody>
          <a:bodyPr wrap="square" rtlCol="0" anchor="t">
            <a:spAutoFit/>
          </a:bodyPr>
          <a:p>
            <a:r>
              <a:rPr lang="en-US" sz="1200"/>
              <a:t>static int cyttsp5_setup_irq_gpio(struct cyttsp5_core_data *cd)</a:t>
            </a:r>
            <a:endParaRPr lang="en-US" sz="1200"/>
          </a:p>
          <a:p>
            <a:r>
              <a:rPr lang="en-US" sz="1200"/>
              <a:t>{</a:t>
            </a:r>
            <a:endParaRPr lang="en-US" sz="1200"/>
          </a:p>
          <a:p>
            <a:r>
              <a:rPr lang="en-US" sz="1200"/>
              <a:t>        struct device *dev = cd-&gt;dev;</a:t>
            </a:r>
            <a:endParaRPr lang="en-US" sz="1200"/>
          </a:p>
          <a:p>
            <a:r>
              <a:rPr lang="en-US" sz="1200"/>
              <a:t>        unsigned long irq_flags;</a:t>
            </a:r>
            <a:endParaRPr lang="en-US" sz="1200"/>
          </a:p>
          <a:p>
            <a:r>
              <a:rPr lang="en-US" sz="1200"/>
              <a:t>        int rc;</a:t>
            </a:r>
            <a:endParaRPr lang="en-US" sz="1200"/>
          </a:p>
          <a:p>
            <a:endParaRPr lang="en-US" sz="1200"/>
          </a:p>
          <a:p>
            <a:r>
              <a:rPr lang="en-US" sz="1200"/>
              <a:t>        /* Initialize IRQ */</a:t>
            </a:r>
            <a:endParaRPr lang="en-US" sz="1200"/>
          </a:p>
          <a:p>
            <a:r>
              <a:rPr lang="en-US" sz="1200"/>
              <a:t>        cd-&gt;irq = </a:t>
            </a:r>
            <a:r>
              <a:rPr lang="en-US" sz="1200">
                <a:solidFill>
                  <a:srgbClr val="FF0000"/>
                </a:solidFill>
              </a:rPr>
              <a:t>gpio_to_irq</a:t>
            </a:r>
            <a:r>
              <a:rPr lang="en-US" sz="1200"/>
              <a:t>(cd-&gt;cpdata-&gt;irq_gpio);</a:t>
            </a:r>
            <a:endParaRPr lang="en-US" sz="1200"/>
          </a:p>
          <a:p>
            <a:r>
              <a:rPr lang="en-US" sz="1200"/>
              <a:t>        if (cd-&gt;irq &lt; 0)</a:t>
            </a:r>
            <a:endParaRPr lang="en-US" sz="1200"/>
          </a:p>
          <a:p>
            <a:r>
              <a:rPr lang="en-US" sz="1200"/>
              <a:t>                return -EINVAL;</a:t>
            </a:r>
            <a:endParaRPr lang="en-US" sz="1200"/>
          </a:p>
          <a:p>
            <a:endParaRPr lang="en-US" sz="1200"/>
          </a:p>
          <a:p>
            <a:r>
              <a:rPr lang="en-US" sz="1200"/>
              <a:t>        cd-&gt;irq_enabled = true;</a:t>
            </a:r>
            <a:endParaRPr lang="en-US" sz="1200"/>
          </a:p>
          <a:p>
            <a:endParaRPr lang="en-US" sz="1200"/>
          </a:p>
          <a:p>
            <a:r>
              <a:rPr lang="en-US" sz="1200"/>
              <a:t>        if (cd-&gt;cpdata-&gt;level_irq_udelay &gt; 0)</a:t>
            </a:r>
            <a:endParaRPr lang="en-US" sz="1200"/>
          </a:p>
          <a:p>
            <a:r>
              <a:rPr lang="en-US" sz="1200"/>
              <a:t>                /* use level triggered interrupts */</a:t>
            </a:r>
            <a:endParaRPr lang="en-US" sz="1200"/>
          </a:p>
          <a:p>
            <a:r>
              <a:rPr lang="en-US" sz="1200"/>
              <a:t>                irq_flags = IRQF_TRIGGER_LOW | IRQF_ONESHOT;</a:t>
            </a:r>
            <a:endParaRPr lang="en-US" sz="1200"/>
          </a:p>
          <a:p>
            <a:r>
              <a:rPr lang="en-US" sz="1200"/>
              <a:t>        else</a:t>
            </a:r>
            <a:endParaRPr lang="en-US" sz="1200"/>
          </a:p>
          <a:p>
            <a:r>
              <a:rPr lang="en-US" sz="1200"/>
              <a:t>                /* use edge triggered interrupts */</a:t>
            </a:r>
            <a:endParaRPr lang="en-US" sz="1200"/>
          </a:p>
          <a:p>
            <a:r>
              <a:rPr lang="en-US" sz="1200"/>
              <a:t>                irq_flags = IRQF_TRIGGER_FALLING | IRQF_ONESHOT;</a:t>
            </a:r>
            <a:endParaRPr lang="en-US" sz="1200"/>
          </a:p>
          <a:p>
            <a:endParaRPr lang="en-US" sz="1200"/>
          </a:p>
          <a:p>
            <a:r>
              <a:rPr lang="en-US" sz="1200"/>
              <a:t>        rc = </a:t>
            </a:r>
            <a:r>
              <a:rPr lang="en-US" sz="1200">
                <a:solidFill>
                  <a:srgbClr val="FF0000"/>
                </a:solidFill>
              </a:rPr>
              <a:t>request_threaded_irq</a:t>
            </a:r>
            <a:r>
              <a:rPr lang="en-US" sz="1200"/>
              <a:t>(cd-&gt;irq, NULL, cyttsp5_irq, irq_flags,</a:t>
            </a:r>
            <a:endParaRPr lang="en-US" sz="1200"/>
          </a:p>
          <a:p>
            <a:r>
              <a:rPr lang="en-US" sz="1200"/>
              <a:t>                dev_name(dev), cd);</a:t>
            </a:r>
            <a:endParaRPr lang="en-US" sz="1200"/>
          </a:p>
          <a:p>
            <a:r>
              <a:rPr lang="en-US" sz="1200"/>
              <a:t>        return rc;</a:t>
            </a:r>
            <a:endParaRPr lang="en-US" sz="1200"/>
          </a:p>
          <a:p>
            <a:r>
              <a:rPr lang="en-US" sz="1200"/>
              <a:t>}</a:t>
            </a:r>
            <a:endParaRPr lang="en-US" sz="1200"/>
          </a:p>
        </p:txBody>
      </p:sp>
      <p:pic>
        <p:nvPicPr>
          <p:cNvPr id="15" name="Picture 14"/>
          <p:cNvPicPr>
            <a:picLocks noChangeAspect="1"/>
          </p:cNvPicPr>
          <p:nvPr/>
        </p:nvPicPr>
        <p:blipFill>
          <a:blip r:embed="rId1"/>
          <a:stretch>
            <a:fillRect/>
          </a:stretch>
        </p:blipFill>
        <p:spPr>
          <a:xfrm>
            <a:off x="7642225" y="5972175"/>
            <a:ext cx="4570095" cy="838835"/>
          </a:xfrm>
          <a:prstGeom prst="rect">
            <a:avLst/>
          </a:prstGeom>
          <a:ln>
            <a:noFill/>
          </a:ln>
        </p:spPr>
      </p:pic>
      <p:sp>
        <p:nvSpPr>
          <p:cNvPr id="11" name="Text Box 10"/>
          <p:cNvSpPr txBox="1"/>
          <p:nvPr/>
        </p:nvSpPr>
        <p:spPr>
          <a:xfrm>
            <a:off x="5441950" y="4711065"/>
            <a:ext cx="6908165" cy="922020"/>
          </a:xfrm>
          <a:prstGeom prst="rect">
            <a:avLst/>
          </a:prstGeom>
          <a:noFill/>
        </p:spPr>
        <p:txBody>
          <a:bodyPr wrap="square" rtlCol="0" anchor="t">
            <a:spAutoFit/>
          </a:bodyPr>
          <a:p>
            <a:r>
              <a:rPr lang="en-US"/>
              <a:t>注册了中断处理函数，这就是重点了。当tp产生触摸操作时产生中断，在中断处理函数中去获取按压位置，再通过input_report_abs上报到/dev/input/eventX节点上以供上层使用。</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5570" y="1012825"/>
            <a:ext cx="3063875" cy="275590"/>
          </a:xfrm>
          <a:prstGeom prst="rect">
            <a:avLst/>
          </a:prstGeom>
          <a:noFill/>
        </p:spPr>
        <p:txBody>
          <a:bodyPr wrap="square" rtlCol="0">
            <a:spAutoFit/>
          </a:bodyPr>
          <a:p>
            <a:r>
              <a:rPr lang="en-US" altLang="en-US" sz="1200"/>
              <a:t>3.4创建接口</a:t>
            </a:r>
            <a:endParaRPr lang="en-US" altLang="en-US" sz="1200"/>
          </a:p>
        </p:txBody>
      </p:sp>
      <p:sp>
        <p:nvSpPr>
          <p:cNvPr id="3" name="Text Box 2"/>
          <p:cNvSpPr txBox="1"/>
          <p:nvPr/>
        </p:nvSpPr>
        <p:spPr>
          <a:xfrm>
            <a:off x="8621395" y="1473835"/>
            <a:ext cx="2540000" cy="368300"/>
          </a:xfrm>
          <a:prstGeom prst="rect">
            <a:avLst/>
          </a:prstGeom>
          <a:noFill/>
        </p:spPr>
        <p:txBody>
          <a:bodyPr wrap="square" rtlCol="0" anchor="t">
            <a:spAutoFit/>
          </a:bodyPr>
          <a:p>
            <a:r>
              <a:rPr lang="en-US"/>
              <a:t>cyttsp5_probe</a:t>
            </a:r>
            <a:endParaRPr lang="en-US"/>
          </a:p>
        </p:txBody>
      </p:sp>
      <p:sp>
        <p:nvSpPr>
          <p:cNvPr id="4" name="Text Box 3"/>
          <p:cNvSpPr txBox="1"/>
          <p:nvPr/>
        </p:nvSpPr>
        <p:spPr>
          <a:xfrm>
            <a:off x="8621395" y="2320925"/>
            <a:ext cx="4172585" cy="368300"/>
          </a:xfrm>
          <a:prstGeom prst="rect">
            <a:avLst/>
          </a:prstGeom>
          <a:noFill/>
        </p:spPr>
        <p:txBody>
          <a:bodyPr wrap="square" rtlCol="0" anchor="t">
            <a:spAutoFit/>
          </a:bodyPr>
          <a:p>
            <a:r>
              <a:rPr lang="en-US"/>
              <a:t> add_sysfs_interfaces(dev)</a:t>
            </a:r>
            <a:endParaRPr lang="en-US"/>
          </a:p>
        </p:txBody>
      </p:sp>
      <p:sp>
        <p:nvSpPr>
          <p:cNvPr id="5" name="Text Box 4"/>
          <p:cNvSpPr txBox="1"/>
          <p:nvPr/>
        </p:nvSpPr>
        <p:spPr>
          <a:xfrm>
            <a:off x="8621395" y="3244850"/>
            <a:ext cx="2540000" cy="645160"/>
          </a:xfrm>
          <a:prstGeom prst="rect">
            <a:avLst/>
          </a:prstGeom>
          <a:noFill/>
        </p:spPr>
        <p:txBody>
          <a:bodyPr wrap="square" rtlCol="0" anchor="t">
            <a:spAutoFit/>
          </a:bodyPr>
          <a:p>
            <a:r>
              <a:rPr lang="en-US"/>
              <a:t>device_create_file</a:t>
            </a:r>
            <a:r>
              <a:rPr lang="en-US" altLang="en-US"/>
              <a:t>()单个接口节点的创建</a:t>
            </a:r>
            <a:endParaRPr lang="en-US" altLang="en-US"/>
          </a:p>
        </p:txBody>
      </p:sp>
      <p:cxnSp>
        <p:nvCxnSpPr>
          <p:cNvPr id="6" name="Straight Arrow Connector 5"/>
          <p:cNvCxnSpPr/>
          <p:nvPr/>
        </p:nvCxnSpPr>
        <p:spPr>
          <a:xfrm flipH="1">
            <a:off x="9498330" y="1924685"/>
            <a:ext cx="20955" cy="445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9540875" y="2677160"/>
            <a:ext cx="2095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8" name="Text Box 7"/>
          <p:cNvSpPr txBox="1"/>
          <p:nvPr/>
        </p:nvSpPr>
        <p:spPr>
          <a:xfrm>
            <a:off x="115570" y="1374140"/>
            <a:ext cx="7362190" cy="5077460"/>
          </a:xfrm>
          <a:prstGeom prst="rect">
            <a:avLst/>
          </a:prstGeom>
          <a:noFill/>
        </p:spPr>
        <p:txBody>
          <a:bodyPr wrap="square" rtlCol="0" anchor="t">
            <a:spAutoFit/>
          </a:bodyPr>
          <a:p>
            <a:r>
              <a:rPr lang="en-US" sz="1200"/>
              <a:t>static struct device_attribute attributes[] = {</a:t>
            </a:r>
            <a:endParaRPr lang="en-US" sz="1200"/>
          </a:p>
          <a:p>
            <a:endParaRPr lang="en-US" sz="1200"/>
          </a:p>
          <a:p>
            <a:r>
              <a:rPr lang="en-US" sz="1200"/>
              <a:t>        __ATTR(</a:t>
            </a:r>
            <a:r>
              <a:rPr lang="en-US" sz="1200" b="1">
                <a:solidFill>
                  <a:srgbClr val="FF0000"/>
                </a:solidFill>
              </a:rPr>
              <a:t>drv_irq</a:t>
            </a:r>
            <a:r>
              <a:rPr lang="en-US" sz="1200"/>
              <a:t>, S_IRUSR | S_IWUSR,</a:t>
            </a:r>
            <a:r>
              <a:rPr lang="en-US" sz="1200">
                <a:solidFill>
                  <a:srgbClr val="FF0000"/>
                </a:solidFill>
              </a:rPr>
              <a:t> cyttsp5_drv_irq_show,</a:t>
            </a:r>
            <a:endParaRPr lang="en-US" sz="1200"/>
          </a:p>
          <a:p>
            <a:r>
              <a:rPr lang="en-US" sz="1200"/>
              <a:t>               </a:t>
            </a:r>
            <a:r>
              <a:rPr lang="en-US" sz="1200">
                <a:solidFill>
                  <a:srgbClr val="FF0000"/>
                </a:solidFill>
              </a:rPr>
              <a:t> cyttsp5_drv_irq_store</a:t>
            </a:r>
            <a:r>
              <a:rPr lang="en-US" sz="1200"/>
              <a:t>),</a:t>
            </a:r>
            <a:endParaRPr lang="en-US" sz="1200"/>
          </a:p>
          <a:p>
            <a:r>
              <a:rPr lang="en-US" sz="1200"/>
              <a:t>        __ATTR(drv_debug, S_IWUSR, NULL, cyttsp5_drv_debug_store),</a:t>
            </a:r>
            <a:endParaRPr lang="en-US" sz="1200"/>
          </a:p>
          <a:p>
            <a:r>
              <a:rPr lang="en-US" sz="1200"/>
              <a:t>        __ATTR(sleep_status, S_IRUSR, cyttsp5_sleep_status_show, NULL),</a:t>
            </a:r>
            <a:endParaRPr lang="en-US" sz="1200"/>
          </a:p>
          <a:p>
            <a:r>
              <a:rPr lang="en-US" sz="1200"/>
              <a:t>        __ATTR(easy_wakeup_gesture, S_IRUSR | S_IWUSR,</a:t>
            </a:r>
            <a:endParaRPr lang="en-US" sz="1200"/>
          </a:p>
          <a:p>
            <a:r>
              <a:rPr lang="en-US" sz="1200"/>
              <a:t>                cyttsp5_easy_wakeup_gesture_show,</a:t>
            </a:r>
            <a:endParaRPr lang="en-US" sz="1200"/>
          </a:p>
          <a:p>
            <a:r>
              <a:rPr lang="en-US" sz="1200"/>
              <a:t>                cyttsp5_easy_wakeup_gesture_store),</a:t>
            </a:r>
            <a:endParaRPr lang="en-US" sz="1200"/>
          </a:p>
          <a:p>
            <a:endParaRPr lang="en-US" sz="1200"/>
          </a:p>
          <a:p>
            <a:r>
              <a:rPr lang="en-US" sz="1200"/>
              <a:t>};</a:t>
            </a:r>
            <a:endParaRPr lang="en-US" sz="1200"/>
          </a:p>
          <a:p>
            <a:endParaRPr lang="en-US" sz="1200"/>
          </a:p>
          <a:p>
            <a:r>
              <a:rPr lang="en-US" sz="1200"/>
              <a:t>static int </a:t>
            </a:r>
            <a:r>
              <a:rPr lang="en-US" sz="1200">
                <a:solidFill>
                  <a:srgbClr val="FF0000"/>
                </a:solidFill>
              </a:rPr>
              <a:t>add_sysfs_interfaces</a:t>
            </a:r>
            <a:r>
              <a:rPr lang="en-US" sz="1200"/>
              <a:t>(struct device *dev)</a:t>
            </a:r>
            <a:endParaRPr lang="en-US" sz="1200"/>
          </a:p>
          <a:p>
            <a:r>
              <a:rPr lang="en-US" sz="1200"/>
              <a:t>{</a:t>
            </a:r>
            <a:endParaRPr lang="en-US" sz="1200"/>
          </a:p>
          <a:p>
            <a:r>
              <a:rPr lang="en-US" sz="1200"/>
              <a:t>        int i;</a:t>
            </a:r>
            <a:endParaRPr lang="en-US" sz="1200"/>
          </a:p>
          <a:p>
            <a:endParaRPr lang="en-US" sz="1200"/>
          </a:p>
          <a:p>
            <a:r>
              <a:rPr lang="en-US" sz="1200"/>
              <a:t>        for (i = 0; i &lt; ARRAY_SIZE(attributes); i++)</a:t>
            </a:r>
            <a:endParaRPr lang="en-US" sz="1200"/>
          </a:p>
          <a:p>
            <a:r>
              <a:rPr lang="en-US" sz="1200"/>
              <a:t>                if (</a:t>
            </a:r>
            <a:r>
              <a:rPr lang="en-US" sz="1200">
                <a:solidFill>
                  <a:srgbClr val="FF0000"/>
                </a:solidFill>
              </a:rPr>
              <a:t>device_create_file</a:t>
            </a:r>
            <a:r>
              <a:rPr lang="en-US" sz="1200"/>
              <a:t>(dev, attributes + i))</a:t>
            </a:r>
            <a:endParaRPr lang="en-US" sz="1200"/>
          </a:p>
          <a:p>
            <a:r>
              <a:rPr lang="en-US" sz="1200"/>
              <a:t>                        goto undo;</a:t>
            </a:r>
            <a:endParaRPr lang="en-US" sz="1200"/>
          </a:p>
          <a:p>
            <a:r>
              <a:rPr lang="en-US" sz="1200"/>
              <a:t>        return 0;</a:t>
            </a:r>
            <a:endParaRPr lang="en-US" sz="1200"/>
          </a:p>
          <a:p>
            <a:r>
              <a:rPr lang="en-US" sz="1200"/>
              <a:t>undo:</a:t>
            </a:r>
            <a:endParaRPr lang="en-US" sz="1200"/>
          </a:p>
          <a:p>
            <a:r>
              <a:rPr lang="en-US" sz="1200"/>
              <a:t>        for (i--; i &gt;= 0; i--)</a:t>
            </a:r>
            <a:endParaRPr lang="en-US" sz="1200"/>
          </a:p>
          <a:p>
            <a:r>
              <a:rPr lang="en-US" sz="1200"/>
              <a:t>                </a:t>
            </a:r>
            <a:r>
              <a:rPr lang="en-US" sz="1200">
                <a:solidFill>
                  <a:srgbClr val="FF0000"/>
                </a:solidFill>
              </a:rPr>
              <a:t>device_remove_file</a:t>
            </a:r>
            <a:r>
              <a:rPr lang="en-US" sz="1200"/>
              <a:t>(dev, attributes + i);</a:t>
            </a:r>
            <a:endParaRPr lang="en-US" sz="1200"/>
          </a:p>
          <a:p>
            <a:r>
              <a:rPr lang="en-US" sz="1200"/>
              <a:t>        dev_err(dev, "%s: failed to create sysfs interface\n", __func__);</a:t>
            </a:r>
            <a:endParaRPr lang="en-US" sz="1200"/>
          </a:p>
          <a:p>
            <a:r>
              <a:rPr lang="en-US" sz="1200"/>
              <a:t>        return -ENODEV;</a:t>
            </a:r>
            <a:endParaRPr lang="en-US" sz="1200"/>
          </a:p>
          <a:p>
            <a:r>
              <a:rPr lang="en-US" sz="1200"/>
              <a:t>}</a:t>
            </a:r>
            <a:endParaRPr lang="en-US" sz="1200"/>
          </a:p>
          <a:p>
            <a:endParaRPr lang="en-US" sz="1200"/>
          </a:p>
        </p:txBody>
      </p:sp>
      <p:pic>
        <p:nvPicPr>
          <p:cNvPr id="15" name="Picture 14"/>
          <p:cNvPicPr>
            <a:picLocks noChangeAspect="1"/>
          </p:cNvPicPr>
          <p:nvPr/>
        </p:nvPicPr>
        <p:blipFill>
          <a:blip r:embed="rId1"/>
          <a:stretch>
            <a:fillRect/>
          </a:stretch>
        </p:blipFill>
        <p:spPr>
          <a:xfrm>
            <a:off x="7684770" y="5972810"/>
            <a:ext cx="4570095" cy="838835"/>
          </a:xfrm>
          <a:prstGeom prst="rect">
            <a:avLst/>
          </a:prstGeom>
        </p:spPr>
      </p:pic>
      <p:sp>
        <p:nvSpPr>
          <p:cNvPr id="10" name="Text Box 9"/>
          <p:cNvSpPr txBox="1"/>
          <p:nvPr/>
        </p:nvSpPr>
        <p:spPr>
          <a:xfrm>
            <a:off x="7611110" y="4161790"/>
            <a:ext cx="4208780" cy="645160"/>
          </a:xfrm>
          <a:prstGeom prst="rect">
            <a:avLst/>
          </a:prstGeom>
          <a:noFill/>
        </p:spPr>
        <p:txBody>
          <a:bodyPr wrap="square" rtlCol="0">
            <a:spAutoFit/>
          </a:bodyPr>
          <a:p>
            <a:r>
              <a:rPr lang="en-US" altLang="en-US"/>
              <a:t> 区别:sysfs_create_group()多个接口节点的创建</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4615" y="1065530"/>
            <a:ext cx="9128125" cy="3784600"/>
          </a:xfrm>
          <a:prstGeom prst="rect">
            <a:avLst/>
          </a:prstGeom>
          <a:noFill/>
        </p:spPr>
        <p:txBody>
          <a:bodyPr wrap="square" rtlCol="0">
            <a:spAutoFit/>
          </a:bodyPr>
          <a:p>
            <a:r>
              <a:rPr lang="en-US" sz="1200"/>
              <a:t>/*</a:t>
            </a:r>
            <a:endParaRPr lang="en-US" sz="1200"/>
          </a:p>
          <a:p>
            <a:r>
              <a:rPr lang="en-US" sz="1200"/>
              <a:t> * Show IRQ enable/disable status via sysfs</a:t>
            </a:r>
            <a:endParaRPr lang="en-US" sz="1200"/>
          </a:p>
          <a:p>
            <a:r>
              <a:rPr lang="en-US" sz="1200"/>
              <a:t> */</a:t>
            </a:r>
            <a:endParaRPr lang="en-US" sz="1200"/>
          </a:p>
          <a:p>
            <a:r>
              <a:rPr lang="en-US" sz="1200"/>
              <a:t>static ssize_t </a:t>
            </a:r>
            <a:r>
              <a:rPr lang="en-US" sz="1200">
                <a:solidFill>
                  <a:srgbClr val="FF0000"/>
                </a:solidFill>
              </a:rPr>
              <a:t>cyttsp5_drv_irq_show</a:t>
            </a:r>
            <a:r>
              <a:rPr lang="en-US" sz="1200"/>
              <a:t>(struct device *dev,</a:t>
            </a:r>
            <a:endParaRPr lang="en-US" sz="1200"/>
          </a:p>
          <a:p>
            <a:r>
              <a:rPr lang="en-US" sz="1200"/>
              <a:t>                struct device_attribute *attr, char *buf)</a:t>
            </a:r>
            <a:endParaRPr lang="en-US" sz="1200"/>
          </a:p>
          <a:p>
            <a:r>
              <a:rPr lang="en-US" sz="1200"/>
              <a:t>{</a:t>
            </a:r>
            <a:endParaRPr lang="en-US" sz="1200"/>
          </a:p>
          <a:p>
            <a:r>
              <a:rPr lang="en-US" sz="1200"/>
              <a:t>        struct cyttsp5_core_data *cd = dev_get_drvdata(dev);</a:t>
            </a:r>
            <a:endParaRPr lang="en-US" sz="1200"/>
          </a:p>
          <a:p>
            <a:r>
              <a:rPr lang="en-US" sz="1200"/>
              <a:t>        ssize_t ret;</a:t>
            </a:r>
            <a:endParaRPr lang="en-US" sz="1200"/>
          </a:p>
          <a:p>
            <a:endParaRPr lang="en-US" sz="1200"/>
          </a:p>
          <a:p>
            <a:r>
              <a:rPr lang="en-US" sz="1200"/>
              <a:t>        mutex_lock(&amp;cd-&gt;system_lock);</a:t>
            </a:r>
            <a:endParaRPr lang="en-US" sz="1200"/>
          </a:p>
          <a:p>
            <a:r>
              <a:rPr lang="en-US" sz="1200"/>
              <a:t>        if (cd-&gt;irq_enabled)</a:t>
            </a:r>
            <a:endParaRPr lang="en-US" sz="1200"/>
          </a:p>
          <a:p>
            <a:r>
              <a:rPr lang="en-US" sz="1200"/>
              <a:t>                ret = snprintf(buf, CY_MAX_PRBUF_SIZE,</a:t>
            </a:r>
            <a:endParaRPr lang="en-US" sz="1200"/>
          </a:p>
          <a:p>
            <a:r>
              <a:rPr lang="en-US" sz="1200"/>
              <a:t>                        "Driver interrupt is ENABLED\n");</a:t>
            </a:r>
            <a:endParaRPr lang="en-US" sz="1200"/>
          </a:p>
          <a:p>
            <a:r>
              <a:rPr lang="en-US" sz="1200"/>
              <a:t>        else</a:t>
            </a:r>
            <a:endParaRPr lang="en-US" sz="1200"/>
          </a:p>
          <a:p>
            <a:r>
              <a:rPr lang="en-US" sz="1200"/>
              <a:t>                ret = snprintf(buf, CY_MAX_PRBUF_SIZE,</a:t>
            </a:r>
            <a:endParaRPr lang="en-US" sz="1200"/>
          </a:p>
          <a:p>
            <a:r>
              <a:rPr lang="en-US" sz="1200"/>
              <a:t>                        "Driver interrupt is DISABLED\n");</a:t>
            </a:r>
            <a:endParaRPr lang="en-US" sz="1200"/>
          </a:p>
          <a:p>
            <a:r>
              <a:rPr lang="en-US" sz="1200"/>
              <a:t>        mutex_unlock(&amp;cd-&gt;system_lock);</a:t>
            </a:r>
            <a:endParaRPr lang="en-US" sz="1200"/>
          </a:p>
          <a:p>
            <a:endParaRPr lang="en-US" sz="1200"/>
          </a:p>
          <a:p>
            <a:r>
              <a:rPr lang="en-US" sz="1200"/>
              <a:t>        return ret;</a:t>
            </a:r>
            <a:endParaRPr lang="en-US" sz="1200"/>
          </a:p>
          <a:p>
            <a:r>
              <a:rPr lang="en-US" sz="1200"/>
              <a:t>}</a:t>
            </a:r>
            <a:endParaRPr lang="en-US" sz="1200"/>
          </a:p>
        </p:txBody>
      </p:sp>
      <p:sp>
        <p:nvSpPr>
          <p:cNvPr id="3" name="Text Box 2"/>
          <p:cNvSpPr txBox="1"/>
          <p:nvPr/>
        </p:nvSpPr>
        <p:spPr>
          <a:xfrm>
            <a:off x="6296660" y="1267460"/>
            <a:ext cx="5215890" cy="368300"/>
          </a:xfrm>
          <a:prstGeom prst="rect">
            <a:avLst/>
          </a:prstGeom>
          <a:noFill/>
        </p:spPr>
        <p:txBody>
          <a:bodyPr wrap="square" rtlCol="0">
            <a:spAutoFit/>
          </a:bodyPr>
          <a:p>
            <a:r>
              <a:rPr lang="en-US" altLang="en-US"/>
              <a:t>对应cat,打印当前TP状态</a:t>
            </a:r>
            <a:endParaRPr lang="en-US" altLang="en-US"/>
          </a:p>
        </p:txBody>
      </p:sp>
      <p:pic>
        <p:nvPicPr>
          <p:cNvPr id="15" name="Picture 14"/>
          <p:cNvPicPr>
            <a:picLocks noChangeAspect="1"/>
          </p:cNvPicPr>
          <p:nvPr/>
        </p:nvPicPr>
        <p:blipFill>
          <a:blip r:embed="rId1"/>
          <a:stretch>
            <a:fillRect/>
          </a:stretch>
        </p:blipFill>
        <p:spPr>
          <a:xfrm>
            <a:off x="7663180" y="5982970"/>
            <a:ext cx="4570095" cy="8388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705485"/>
            <a:ext cx="9753600" cy="6369685"/>
          </a:xfrm>
          <a:prstGeom prst="rect">
            <a:avLst/>
          </a:prstGeom>
          <a:noFill/>
        </p:spPr>
        <p:txBody>
          <a:bodyPr wrap="square" rtlCol="0">
            <a:spAutoFit/>
          </a:bodyPr>
          <a:p>
            <a:r>
              <a:rPr lang="en-US" sz="1200"/>
              <a:t>/*</a:t>
            </a:r>
            <a:endParaRPr lang="en-US" sz="1200"/>
          </a:p>
          <a:p>
            <a:r>
              <a:rPr lang="en-US" sz="1200"/>
              <a:t> * Enable/disable IRQ via sysfs</a:t>
            </a:r>
            <a:endParaRPr lang="en-US" sz="1200"/>
          </a:p>
          <a:p>
            <a:r>
              <a:rPr lang="en-US" sz="1200"/>
              <a:t>static ssize_t cyttsp5_drv_irq_store(struct device *dev,</a:t>
            </a:r>
            <a:endParaRPr lang="en-US" sz="1200"/>
          </a:p>
          <a:p>
            <a:r>
              <a:rPr lang="en-US" sz="1200"/>
              <a:t>                struct device_attribute *attr, const char *buf, size_t size)</a:t>
            </a:r>
            <a:endParaRPr lang="en-US" sz="1200"/>
          </a:p>
          <a:p>
            <a:r>
              <a:rPr lang="en-US" sz="1200"/>
              <a:t>{</a:t>
            </a:r>
            <a:endParaRPr lang="en-US" sz="1200"/>
          </a:p>
          <a:p>
            <a:r>
              <a:rPr lang="en-US" sz="1200"/>
              <a:t>        struct cyttsp5_core_data *cd = dev_get_drvdata(dev);</a:t>
            </a:r>
            <a:endParaRPr lang="en-US" sz="1200"/>
          </a:p>
          <a:p>
            <a:r>
              <a:rPr lang="en-US" sz="1200"/>
              <a:t>        switch (value) {</a:t>
            </a:r>
            <a:endParaRPr lang="en-US" sz="1200"/>
          </a:p>
          <a:p>
            <a:r>
              <a:rPr lang="en-US" sz="1200"/>
              <a:t>        case 0:</a:t>
            </a:r>
            <a:endParaRPr lang="en-US" sz="1200"/>
          </a:p>
          <a:p>
            <a:r>
              <a:rPr lang="en-US" sz="1200"/>
              <a:t>                if (cd-&gt;irq_enabled) {</a:t>
            </a:r>
            <a:endParaRPr lang="en-US" sz="1200"/>
          </a:p>
          <a:p>
            <a:r>
              <a:rPr lang="en-US" sz="1200"/>
              <a:t>                        cd-&gt;irq_enabled = false;</a:t>
            </a:r>
            <a:endParaRPr lang="en-US" sz="1200"/>
          </a:p>
          <a:p>
            <a:r>
              <a:rPr lang="en-US" sz="1200"/>
              <a:t>                        /* Disable IRQ */</a:t>
            </a:r>
            <a:endParaRPr lang="en-US" sz="1200"/>
          </a:p>
          <a:p>
            <a:r>
              <a:rPr lang="en-US" sz="1200"/>
              <a:t>                        </a:t>
            </a:r>
            <a:r>
              <a:rPr lang="en-US" sz="1200">
                <a:solidFill>
                  <a:srgbClr val="FF0000"/>
                </a:solidFill>
              </a:rPr>
              <a:t>disable_irq_nosync(cd-&gt;irq);</a:t>
            </a:r>
            <a:endParaRPr lang="en-US" sz="1200">
              <a:solidFill>
                <a:srgbClr val="FF0000"/>
              </a:solidFill>
            </a:endParaRPr>
          </a:p>
          <a:p>
            <a:r>
              <a:rPr lang="en-US" sz="1200"/>
              <a:t>                        dev_info(dev, "%s: Driver IRQ now disabled\n",</a:t>
            </a:r>
            <a:endParaRPr lang="en-US" sz="1200"/>
          </a:p>
          <a:p>
            <a:r>
              <a:rPr lang="en-US" sz="1200"/>
              <a:t>                                __func__);</a:t>
            </a:r>
            <a:endParaRPr lang="en-US" sz="1200"/>
          </a:p>
          <a:p>
            <a:r>
              <a:rPr lang="en-US" sz="1200"/>
              <a:t>                } else</a:t>
            </a:r>
            <a:endParaRPr lang="en-US" sz="1200"/>
          </a:p>
          <a:p>
            <a:r>
              <a:rPr lang="en-US" sz="1200"/>
              <a:t>                        dev_info(dev, "%s: Driver IRQ already disabled\n",</a:t>
            </a:r>
            <a:endParaRPr lang="en-US" sz="1200"/>
          </a:p>
          <a:p>
            <a:r>
              <a:rPr lang="en-US" sz="1200"/>
              <a:t>                                __func__);</a:t>
            </a:r>
            <a:endParaRPr lang="en-US" sz="1200"/>
          </a:p>
          <a:p>
            <a:r>
              <a:rPr lang="en-US" sz="1200"/>
              <a:t>                break;</a:t>
            </a:r>
            <a:endParaRPr lang="en-US" sz="1200"/>
          </a:p>
          <a:p>
            <a:r>
              <a:rPr lang="en-US" sz="1200"/>
              <a:t>        case 1:</a:t>
            </a:r>
            <a:endParaRPr lang="en-US" sz="1200"/>
          </a:p>
          <a:p>
            <a:r>
              <a:rPr lang="en-US" sz="1200"/>
              <a:t>                if (cd-&gt;irq_enabled == false) {</a:t>
            </a:r>
            <a:endParaRPr lang="en-US" sz="1200"/>
          </a:p>
          <a:p>
            <a:r>
              <a:rPr lang="en-US" sz="1200"/>
              <a:t>                        cd-&gt;irq_enabled = true;</a:t>
            </a:r>
            <a:endParaRPr lang="en-US" sz="1200"/>
          </a:p>
          <a:p>
            <a:r>
              <a:rPr lang="en-US" sz="1200"/>
              <a:t>                        /* Enable IRQ */</a:t>
            </a:r>
            <a:endParaRPr lang="en-US" sz="1200"/>
          </a:p>
          <a:p>
            <a:r>
              <a:rPr lang="en-US" sz="1200"/>
              <a:t>                       </a:t>
            </a:r>
            <a:r>
              <a:rPr lang="en-US" sz="1200">
                <a:solidFill>
                  <a:srgbClr val="FF0000"/>
                </a:solidFill>
              </a:rPr>
              <a:t> enable_irq(cd-&gt;irq);</a:t>
            </a:r>
            <a:endParaRPr lang="en-US" sz="1200">
              <a:solidFill>
                <a:srgbClr val="FF0000"/>
              </a:solidFill>
            </a:endParaRPr>
          </a:p>
          <a:p>
            <a:r>
              <a:rPr lang="en-US" sz="1200"/>
              <a:t>                        dev_info(dev, "%s: Driver IRQ now enabled\n",</a:t>
            </a:r>
            <a:endParaRPr lang="en-US" sz="1200"/>
          </a:p>
          <a:p>
            <a:r>
              <a:rPr lang="en-US" sz="1200"/>
              <a:t>                                __func__);</a:t>
            </a:r>
            <a:endParaRPr lang="en-US" sz="1200"/>
          </a:p>
          <a:p>
            <a:r>
              <a:rPr lang="en-US" sz="1200"/>
              <a:t>                } else</a:t>
            </a:r>
            <a:endParaRPr lang="en-US" sz="1200"/>
          </a:p>
          <a:p>
            <a:r>
              <a:rPr lang="en-US" sz="1200"/>
              <a:t>                        dev_info(dev, "%s: Driver IRQ already enabled\n",</a:t>
            </a:r>
            <a:endParaRPr lang="en-US" sz="1200"/>
          </a:p>
          <a:p>
            <a:r>
              <a:rPr lang="en-US" sz="1200"/>
              <a:t>                                __func__);</a:t>
            </a:r>
            <a:endParaRPr lang="en-US" sz="1200"/>
          </a:p>
          <a:p>
            <a:r>
              <a:rPr lang="en-US" sz="1200"/>
              <a:t>                break;</a:t>
            </a:r>
            <a:endParaRPr lang="en-US" sz="1200"/>
          </a:p>
          <a:p>
            <a:r>
              <a:rPr lang="en-US" sz="1200"/>
              <a:t>        default:</a:t>
            </a:r>
            <a:endParaRPr lang="en-US" sz="1200"/>
          </a:p>
          <a:p>
            <a:r>
              <a:rPr lang="en-US" sz="1200"/>
              <a:t>                dev_err(dev, "%s: Invalid value\n", __func__);</a:t>
            </a:r>
            <a:endParaRPr lang="en-US" sz="1200"/>
          </a:p>
          <a:p>
            <a:r>
              <a:rPr lang="en-US" sz="1200"/>
              <a:t>        }</a:t>
            </a:r>
            <a:endParaRPr lang="en-US" sz="1200"/>
          </a:p>
          <a:p>
            <a:r>
              <a:rPr lang="en-US" sz="1200"/>
              <a:t>}</a:t>
            </a:r>
            <a:endParaRPr lang="en-US" sz="1200"/>
          </a:p>
          <a:p>
            <a:endParaRPr lang="en-US" sz="1200"/>
          </a:p>
        </p:txBody>
      </p:sp>
      <p:sp>
        <p:nvSpPr>
          <p:cNvPr id="3" name="Text Box 2"/>
          <p:cNvSpPr txBox="1"/>
          <p:nvPr/>
        </p:nvSpPr>
        <p:spPr>
          <a:xfrm>
            <a:off x="7441565" y="1576070"/>
            <a:ext cx="3678555" cy="645160"/>
          </a:xfrm>
          <a:prstGeom prst="rect">
            <a:avLst/>
          </a:prstGeom>
          <a:noFill/>
        </p:spPr>
        <p:txBody>
          <a:bodyPr wrap="square" rtlCol="0">
            <a:spAutoFit/>
          </a:bodyPr>
          <a:p>
            <a:r>
              <a:rPr lang="en-US" altLang="en-US"/>
              <a:t>对应echo,实现时,要判断TP当前状态</a:t>
            </a:r>
            <a:endParaRPr lang="en-US" altLang="en-US"/>
          </a:p>
        </p:txBody>
      </p:sp>
      <p:pic>
        <p:nvPicPr>
          <p:cNvPr id="15" name="Picture 14"/>
          <p:cNvPicPr>
            <a:picLocks noChangeAspect="1"/>
          </p:cNvPicPr>
          <p:nvPr/>
        </p:nvPicPr>
        <p:blipFill>
          <a:blip r:embed="rId1"/>
          <a:stretch>
            <a:fillRect/>
          </a:stretch>
        </p:blipFill>
        <p:spPr>
          <a:xfrm>
            <a:off x="7662545" y="6004560"/>
            <a:ext cx="4570095" cy="838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1139825"/>
            <a:ext cx="3731895" cy="368300"/>
          </a:xfrm>
          <a:prstGeom prst="rect">
            <a:avLst/>
          </a:prstGeom>
          <a:noFill/>
        </p:spPr>
        <p:txBody>
          <a:bodyPr wrap="square" rtlCol="0">
            <a:spAutoFit/>
          </a:bodyPr>
          <a:p>
            <a:r>
              <a:rPr lang="en-US" altLang="en-US"/>
              <a:t>实验效果</a:t>
            </a:r>
            <a:endParaRPr lang="en-US" altLang="en-US"/>
          </a:p>
        </p:txBody>
      </p:sp>
      <p:pic>
        <p:nvPicPr>
          <p:cNvPr id="3" name="Picture 2"/>
          <p:cNvPicPr>
            <a:picLocks noChangeAspect="1"/>
          </p:cNvPicPr>
          <p:nvPr/>
        </p:nvPicPr>
        <p:blipFill>
          <a:blip r:embed="rId2"/>
          <a:stretch>
            <a:fillRect/>
          </a:stretch>
        </p:blipFill>
        <p:spPr>
          <a:xfrm>
            <a:off x="409575" y="1508125"/>
            <a:ext cx="7364095" cy="2692400"/>
          </a:xfrm>
          <a:prstGeom prst="rect">
            <a:avLst/>
          </a:prstGeom>
        </p:spPr>
      </p:pic>
      <p:sp>
        <p:nvSpPr>
          <p:cNvPr id="4" name="Text Box 3"/>
          <p:cNvSpPr txBox="1"/>
          <p:nvPr/>
        </p:nvSpPr>
        <p:spPr>
          <a:xfrm>
            <a:off x="8406130" y="1786890"/>
            <a:ext cx="3488055" cy="1753235"/>
          </a:xfrm>
          <a:prstGeom prst="rect">
            <a:avLst/>
          </a:prstGeom>
          <a:noFill/>
        </p:spPr>
        <p:txBody>
          <a:bodyPr wrap="square" rtlCol="0">
            <a:spAutoFit/>
          </a:bodyPr>
          <a:p>
            <a:r>
              <a:rPr lang="en-US" altLang="en-US"/>
              <a:t>挂载在i2c4上,设备树的节点对应</a:t>
            </a:r>
            <a:endParaRPr lang="en-US" altLang="en-US"/>
          </a:p>
          <a:p>
            <a:r>
              <a:rPr lang="en-US" altLang="en-US"/>
              <a:t>后面是分配的设备号</a:t>
            </a:r>
            <a:endParaRPr lang="en-US" altLang="en-US"/>
          </a:p>
          <a:p>
            <a:endParaRPr lang="en-US" altLang="en-US"/>
          </a:p>
          <a:p>
            <a:r>
              <a:rPr lang="en-US" altLang="en-US"/>
              <a:t>创建的节点名</a:t>
            </a:r>
            <a:endParaRPr lang="en-US" altLang="en-US"/>
          </a:p>
          <a:p>
            <a:endParaRPr lang="en-US" altLang="en-US"/>
          </a:p>
          <a:p>
            <a:r>
              <a:rPr lang="en-US" altLang="en-US"/>
              <a:t>控制</a:t>
            </a:r>
            <a:endParaRPr lang="en-US" altLang="en-US"/>
          </a:p>
        </p:txBody>
      </p:sp>
      <p:cxnSp>
        <p:nvCxnSpPr>
          <p:cNvPr id="5" name="Straight Arrow Connector 4"/>
          <p:cNvCxnSpPr/>
          <p:nvPr/>
        </p:nvCxnSpPr>
        <p:spPr>
          <a:xfrm>
            <a:off x="4335145" y="1882140"/>
            <a:ext cx="4070985" cy="222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3275330" y="2178685"/>
            <a:ext cx="5130800" cy="615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V="1">
            <a:off x="6996430" y="3419475"/>
            <a:ext cx="143129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31430" y="5972175"/>
            <a:ext cx="4570095" cy="8388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970280"/>
            <a:ext cx="3890645" cy="368300"/>
          </a:xfrm>
          <a:prstGeom prst="rect">
            <a:avLst/>
          </a:prstGeom>
          <a:noFill/>
        </p:spPr>
        <p:txBody>
          <a:bodyPr wrap="square" rtlCol="0">
            <a:spAutoFit/>
          </a:bodyPr>
          <a:p>
            <a:r>
              <a:rPr lang="en-US" altLang="en-US"/>
              <a:t>3.5如何查找注册的TP设备</a:t>
            </a:r>
            <a:endParaRPr lang="en-US" altLang="en-US"/>
          </a:p>
        </p:txBody>
      </p:sp>
      <p:pic>
        <p:nvPicPr>
          <p:cNvPr id="3" name="Picture 2"/>
          <p:cNvPicPr>
            <a:picLocks noChangeAspect="1"/>
          </p:cNvPicPr>
          <p:nvPr/>
        </p:nvPicPr>
        <p:blipFill>
          <a:blip r:embed="rId2"/>
          <a:stretch>
            <a:fillRect/>
          </a:stretch>
        </p:blipFill>
        <p:spPr>
          <a:xfrm>
            <a:off x="160020" y="1338580"/>
            <a:ext cx="4542790" cy="2170430"/>
          </a:xfrm>
          <a:prstGeom prst="rect">
            <a:avLst/>
          </a:prstGeom>
        </p:spPr>
      </p:pic>
      <p:sp>
        <p:nvSpPr>
          <p:cNvPr id="4" name="Text Box 3"/>
          <p:cNvSpPr txBox="1"/>
          <p:nvPr/>
        </p:nvSpPr>
        <p:spPr>
          <a:xfrm>
            <a:off x="7209155" y="1733550"/>
            <a:ext cx="4462780" cy="645160"/>
          </a:xfrm>
          <a:prstGeom prst="rect">
            <a:avLst/>
          </a:prstGeom>
          <a:noFill/>
        </p:spPr>
        <p:txBody>
          <a:bodyPr wrap="square" rtlCol="0">
            <a:spAutoFit/>
          </a:bodyPr>
          <a:p>
            <a:r>
              <a:rPr lang="en-US" altLang="en-US"/>
              <a:t>getevent -l显示注册在input下面的设备</a:t>
            </a:r>
            <a:endParaRPr lang="en-US" altLang="en-US"/>
          </a:p>
          <a:p>
            <a:r>
              <a:rPr lang="en-US" altLang="en-US"/>
              <a:t>然后就可以找到对应的设备</a:t>
            </a:r>
            <a:endParaRPr lang="en-US" altLang="en-US"/>
          </a:p>
        </p:txBody>
      </p:sp>
      <p:pic>
        <p:nvPicPr>
          <p:cNvPr id="5" name="Picture 4"/>
          <p:cNvPicPr>
            <a:picLocks noChangeAspect="1"/>
          </p:cNvPicPr>
          <p:nvPr/>
        </p:nvPicPr>
        <p:blipFill>
          <a:blip r:embed="rId3"/>
          <a:stretch>
            <a:fillRect/>
          </a:stretch>
        </p:blipFill>
        <p:spPr>
          <a:xfrm>
            <a:off x="1558925" y="3636010"/>
            <a:ext cx="4046855" cy="3013075"/>
          </a:xfrm>
          <a:prstGeom prst="rect">
            <a:avLst/>
          </a:prstGeom>
        </p:spPr>
      </p:pic>
      <p:sp>
        <p:nvSpPr>
          <p:cNvPr id="6" name="Text Box 5"/>
          <p:cNvSpPr txBox="1"/>
          <p:nvPr/>
        </p:nvSpPr>
        <p:spPr>
          <a:xfrm>
            <a:off x="6063615" y="3832860"/>
            <a:ext cx="3985895" cy="368300"/>
          </a:xfrm>
          <a:prstGeom prst="rect">
            <a:avLst/>
          </a:prstGeom>
          <a:noFill/>
        </p:spPr>
        <p:txBody>
          <a:bodyPr wrap="square" rtlCol="0">
            <a:spAutoFit/>
          </a:bodyPr>
          <a:p>
            <a:r>
              <a:rPr lang="en-US" altLang="en-US"/>
              <a:t>显示报点的数据</a:t>
            </a:r>
            <a:endParaRPr lang="en-US" altLang="en-US"/>
          </a:p>
        </p:txBody>
      </p:sp>
      <p:cxnSp>
        <p:nvCxnSpPr>
          <p:cNvPr id="7" name="Straight Arrow Connector 6"/>
          <p:cNvCxnSpPr/>
          <p:nvPr/>
        </p:nvCxnSpPr>
        <p:spPr>
          <a:xfrm>
            <a:off x="1706245" y="1584960"/>
            <a:ext cx="5502275" cy="318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V="1">
            <a:off x="2140585" y="2178685"/>
            <a:ext cx="5109845" cy="53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endCxn id="6" idx="1"/>
          </p:cNvCxnSpPr>
          <p:nvPr/>
        </p:nvCxnSpPr>
        <p:spPr>
          <a:xfrm>
            <a:off x="4939665" y="3790315"/>
            <a:ext cx="1123950" cy="226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14630" y="1552575"/>
            <a:ext cx="7299325" cy="3753485"/>
          </a:xfrm>
          <a:prstGeom prst="rect">
            <a:avLst/>
          </a:prstGeom>
          <a:noFill/>
        </p:spPr>
        <p:txBody>
          <a:bodyPr wrap="square" rtlCol="0" anchor="t">
            <a:spAutoFit/>
          </a:bodyPr>
          <a:p>
            <a:r>
              <a:rPr lang="en-US" altLang="en-US" sz="1400"/>
              <a:t>4</a:t>
            </a:r>
            <a:r>
              <a:rPr lang="en-US" sz="1400"/>
              <a:t>.什么是内核态和用户态</a:t>
            </a:r>
            <a:endParaRPr lang="en-US" sz="1400"/>
          </a:p>
          <a:p>
            <a:r>
              <a:rPr lang="en-US" sz="1400"/>
              <a:t>内核态：在内核空间执行，通常是驱动程序，中断相关程序，内核调度程序，内存管理及其操作程序。</a:t>
            </a:r>
            <a:endParaRPr lang="en-US" sz="1400"/>
          </a:p>
          <a:p>
            <a:r>
              <a:rPr lang="en-US" sz="1400"/>
              <a:t>用户态：用户程序运行空间。</a:t>
            </a:r>
            <a:endParaRPr lang="en-US" sz="1400"/>
          </a:p>
          <a:p>
            <a:endParaRPr lang="en-US" sz="1400"/>
          </a:p>
          <a:p>
            <a:r>
              <a:rPr lang="en-US" sz="1400"/>
              <a:t>二.什么是进程上下文与中断上下文</a:t>
            </a:r>
            <a:endParaRPr lang="en-US" sz="1400"/>
          </a:p>
          <a:p>
            <a:r>
              <a:rPr lang="en-US" sz="1400"/>
              <a:t>1.进程上下文：</a:t>
            </a:r>
            <a:endParaRPr lang="en-US" sz="1400"/>
          </a:p>
          <a:p>
            <a:r>
              <a:rPr lang="en-US" sz="1400"/>
              <a:t>（1）进程上文：其是指进程由用户态切换到内核态是需要保存用户态时cpu寄存器中的值，进程状态以及堆栈上的内容，即保存当前进程的进程上下文，以便再次执行该进程时，能够恢复切换时的状态，继续执行。</a:t>
            </a:r>
            <a:endParaRPr lang="en-US" sz="1400"/>
          </a:p>
          <a:p>
            <a:r>
              <a:rPr lang="en-US" sz="1400"/>
              <a:t>（2）进程下文：其是指切换到内核态后执行的程序，即进程运行在内核空间的部分。</a:t>
            </a:r>
            <a:endParaRPr lang="en-US" sz="1400"/>
          </a:p>
          <a:p>
            <a:r>
              <a:rPr lang="en-US" sz="1400"/>
              <a:t>2.中断上下文：</a:t>
            </a:r>
            <a:endParaRPr lang="en-US" sz="1400"/>
          </a:p>
          <a:p>
            <a:r>
              <a:rPr lang="en-US" sz="1400"/>
              <a:t>（1）中断上文：硬件通过中断触发信号，导致内核调用中断处理程序，进入内核空间。这个过程中，硬件的一些变量和参数也要传递给内核，内核通过这些参数进行中断处理。中断上文可以看作就是硬件传递过来的这些参数和内核需要保存的一些其他环境（主要是当前被中断的进程环境。</a:t>
            </a:r>
            <a:endParaRPr lang="en-US" sz="1400"/>
          </a:p>
          <a:p>
            <a:r>
              <a:rPr lang="en-US" sz="1400"/>
              <a:t>（2）中断下文：执行在内核空间的中断服务程序。</a:t>
            </a:r>
            <a:endParaRPr lang="en-US" sz="1400"/>
          </a:p>
        </p:txBody>
      </p:sp>
      <p:pic>
        <p:nvPicPr>
          <p:cNvPr id="3" name="Picture 2"/>
          <p:cNvPicPr>
            <a:picLocks noChangeAspect="1"/>
          </p:cNvPicPr>
          <p:nvPr/>
        </p:nvPicPr>
        <p:blipFill>
          <a:blip r:embed="rId2"/>
          <a:stretch>
            <a:fillRect/>
          </a:stretch>
        </p:blipFill>
        <p:spPr>
          <a:xfrm>
            <a:off x="7513955" y="1762760"/>
            <a:ext cx="4333875" cy="22301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2860" y="974090"/>
            <a:ext cx="6387465" cy="645160"/>
          </a:xfrm>
          <a:prstGeom prst="rect">
            <a:avLst/>
          </a:prstGeom>
          <a:noFill/>
        </p:spPr>
        <p:txBody>
          <a:bodyPr wrap="square" rtlCol="0" anchor="t">
            <a:spAutoFit/>
          </a:bodyPr>
          <a:p>
            <a:r>
              <a:rPr lang="en-US" altLang="en-US"/>
              <a:t>5.</a:t>
            </a:r>
            <a:r>
              <a:rPr lang="en-US"/>
              <a:t>Linux内核空间内存申请函数kmalloc、kzalloc、vmalloc的区别</a:t>
            </a:r>
            <a:endParaRPr lang="en-US"/>
          </a:p>
        </p:txBody>
      </p:sp>
      <p:sp>
        <p:nvSpPr>
          <p:cNvPr id="3" name="Text Box 2"/>
          <p:cNvSpPr txBox="1"/>
          <p:nvPr/>
        </p:nvSpPr>
        <p:spPr>
          <a:xfrm>
            <a:off x="108585" y="1619250"/>
            <a:ext cx="10172700" cy="1198880"/>
          </a:xfrm>
          <a:prstGeom prst="rect">
            <a:avLst/>
          </a:prstGeom>
          <a:noFill/>
        </p:spPr>
        <p:txBody>
          <a:bodyPr wrap="square" rtlCol="0" anchor="t">
            <a:spAutoFit/>
          </a:bodyPr>
          <a:p>
            <a:r>
              <a:rPr lang="en-US"/>
              <a:t>void *kmalloc(size_t size, gfp_t flags)；</a:t>
            </a:r>
            <a:endParaRPr lang="en-US"/>
          </a:p>
          <a:p>
            <a:r>
              <a:rPr lang="en-US"/>
              <a:t>　　kmalloc() 申请的内存位于物理内存映射区域，而且在物理上也是连续的，它们与真实的物理地址只有一个固定的偏移，因为存在较简单的转换关系，所以对申请的内存大小有限制，不能超过128KB。</a:t>
            </a:r>
            <a:endParaRPr lang="en-US"/>
          </a:p>
        </p:txBody>
      </p:sp>
      <p:sp>
        <p:nvSpPr>
          <p:cNvPr id="4" name="Text Box 3"/>
          <p:cNvSpPr txBox="1"/>
          <p:nvPr/>
        </p:nvSpPr>
        <p:spPr>
          <a:xfrm>
            <a:off x="22860" y="2818130"/>
            <a:ext cx="10257790" cy="1198880"/>
          </a:xfrm>
          <a:prstGeom prst="rect">
            <a:avLst/>
          </a:prstGeom>
          <a:noFill/>
        </p:spPr>
        <p:txBody>
          <a:bodyPr wrap="square" rtlCol="0" anchor="t">
            <a:spAutoFit/>
          </a:bodyPr>
          <a:p>
            <a:r>
              <a:rPr lang="en-US"/>
              <a:t>kzalloc()</a:t>
            </a:r>
            <a:endParaRPr lang="en-US"/>
          </a:p>
          <a:p>
            <a:r>
              <a:rPr lang="en-US"/>
              <a:t>　　kzalloc() 函数与 kmalloc() 非常相似，参数及返回值是一样的，可以说是前者是后者的一个变种，因为 kzalloc() 实际上只是额外附加了 __GFP_ZERO 标志。所以它除了申请内核内存外，还会对申请到的内存内容清零。</a:t>
            </a:r>
            <a:endParaRPr lang="en-US"/>
          </a:p>
        </p:txBody>
      </p:sp>
      <p:sp>
        <p:nvSpPr>
          <p:cNvPr id="5" name="Text Box 4"/>
          <p:cNvSpPr txBox="1"/>
          <p:nvPr/>
        </p:nvSpPr>
        <p:spPr>
          <a:xfrm>
            <a:off x="22860" y="4210685"/>
            <a:ext cx="10259060" cy="1198880"/>
          </a:xfrm>
          <a:prstGeom prst="rect">
            <a:avLst/>
          </a:prstGeom>
          <a:noFill/>
        </p:spPr>
        <p:txBody>
          <a:bodyPr wrap="square" rtlCol="0" anchor="t">
            <a:spAutoFit/>
          </a:bodyPr>
          <a:p>
            <a:r>
              <a:rPr lang="en-US"/>
              <a:t>void *vmalloc(unsigned long size);</a:t>
            </a:r>
            <a:endParaRPr lang="en-US"/>
          </a:p>
          <a:p>
            <a:r>
              <a:rPr lang="en-US"/>
              <a:t>　　vmalloc() 函数则会在虚拟内存空间给出一块连续的内存区，但这片连续的虚拟内存在物理内存中并不一定连续。由于 vmalloc() 没有保证申请到的是连续的物理内存，因此对申请的内存大小没有限制，如果需要申请较大的内存空间就需要用此函数了。</a:t>
            </a:r>
            <a:endParaRPr lang="en-US"/>
          </a:p>
        </p:txBody>
      </p:sp>
      <p:sp>
        <p:nvSpPr>
          <p:cNvPr id="6" name="Text Box 5"/>
          <p:cNvSpPr txBox="1"/>
          <p:nvPr/>
        </p:nvSpPr>
        <p:spPr>
          <a:xfrm>
            <a:off x="11172190" y="5041265"/>
            <a:ext cx="2540000" cy="368300"/>
          </a:xfrm>
          <a:prstGeom prst="rect">
            <a:avLst/>
          </a:prstGeom>
          <a:noFill/>
        </p:spPr>
        <p:txBody>
          <a:bodyPr wrap="square" rtlCol="0" anchor="t">
            <a:spAutoFit/>
          </a:bodyPr>
          <a:p>
            <a:r>
              <a:rPr lang="en-US"/>
              <a:t>vfree() </a:t>
            </a:r>
            <a:endParaRPr lang="en-US"/>
          </a:p>
        </p:txBody>
      </p:sp>
      <p:sp>
        <p:nvSpPr>
          <p:cNvPr id="7" name="Text Box 6"/>
          <p:cNvSpPr txBox="1"/>
          <p:nvPr/>
        </p:nvSpPr>
        <p:spPr>
          <a:xfrm>
            <a:off x="11172190" y="2545080"/>
            <a:ext cx="2540000" cy="368300"/>
          </a:xfrm>
          <a:prstGeom prst="rect">
            <a:avLst/>
          </a:prstGeom>
          <a:noFill/>
        </p:spPr>
        <p:txBody>
          <a:bodyPr wrap="square" rtlCol="0" anchor="t">
            <a:spAutoFit/>
          </a:bodyPr>
          <a:p>
            <a:r>
              <a:rPr lang="en-US"/>
              <a:t>kfree()</a:t>
            </a:r>
            <a:endParaRPr lang="en-US"/>
          </a:p>
        </p:txBody>
      </p:sp>
      <p:cxnSp>
        <p:nvCxnSpPr>
          <p:cNvPr id="8" name="Straight Arrow Connector 7"/>
          <p:cNvCxnSpPr>
            <a:endCxn id="7" idx="1"/>
          </p:cNvCxnSpPr>
          <p:nvPr/>
        </p:nvCxnSpPr>
        <p:spPr>
          <a:xfrm>
            <a:off x="10399395" y="2295525"/>
            <a:ext cx="772795" cy="4337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stCxn id="4" idx="3"/>
            <a:endCxn id="7" idx="1"/>
          </p:cNvCxnSpPr>
          <p:nvPr/>
        </p:nvCxnSpPr>
        <p:spPr>
          <a:xfrm flipV="1">
            <a:off x="10280650" y="2729230"/>
            <a:ext cx="891540" cy="688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a:endCxn id="6" idx="1"/>
          </p:cNvCxnSpPr>
          <p:nvPr/>
        </p:nvCxnSpPr>
        <p:spPr>
          <a:xfrm>
            <a:off x="10388600" y="4744720"/>
            <a:ext cx="783590" cy="480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6365" y="286385"/>
            <a:ext cx="4060190" cy="368300"/>
          </a:xfrm>
          <a:prstGeom prst="rect">
            <a:avLst/>
          </a:prstGeom>
          <a:noFill/>
        </p:spPr>
        <p:txBody>
          <a:bodyPr wrap="square" rtlCol="0">
            <a:spAutoFit/>
          </a:bodyPr>
          <a:p>
            <a:r>
              <a:rPr lang="en-US" altLang="en-US"/>
              <a:t>LCD</a:t>
            </a:r>
            <a:r>
              <a:rPr lang="en-US"/>
              <a:t>亮灭屏代码分析</a:t>
            </a:r>
            <a:endParaRPr lang="en-US"/>
          </a:p>
        </p:txBody>
      </p:sp>
      <p:sp>
        <p:nvSpPr>
          <p:cNvPr id="3" name="Text Box 2"/>
          <p:cNvSpPr txBox="1"/>
          <p:nvPr/>
        </p:nvSpPr>
        <p:spPr>
          <a:xfrm>
            <a:off x="126365" y="996950"/>
            <a:ext cx="2957830" cy="368300"/>
          </a:xfrm>
          <a:prstGeom prst="rect">
            <a:avLst/>
          </a:prstGeom>
          <a:noFill/>
        </p:spPr>
        <p:txBody>
          <a:bodyPr wrap="square" rtlCol="0">
            <a:spAutoFit/>
          </a:bodyPr>
          <a:p>
            <a:r>
              <a:rPr lang="en-US" altLang="en-US"/>
              <a:t>1.背光注册流程</a:t>
            </a:r>
            <a:endParaRPr lang="en-US" altLang="en-US"/>
          </a:p>
        </p:txBody>
      </p:sp>
      <p:sp>
        <p:nvSpPr>
          <p:cNvPr id="4" name="Text Box 3"/>
          <p:cNvSpPr txBox="1"/>
          <p:nvPr/>
        </p:nvSpPr>
        <p:spPr>
          <a:xfrm>
            <a:off x="7963535" y="1177925"/>
            <a:ext cx="2540000" cy="368300"/>
          </a:xfrm>
          <a:prstGeom prst="rect">
            <a:avLst/>
          </a:prstGeom>
          <a:noFill/>
        </p:spPr>
        <p:txBody>
          <a:bodyPr wrap="square" rtlCol="0" anchor="t">
            <a:spAutoFit/>
          </a:bodyPr>
          <a:p>
            <a:r>
              <a:rPr lang="en-US"/>
              <a:t>mdss_fb_probe</a:t>
            </a:r>
            <a:r>
              <a:rPr lang="en-US" altLang="en-US"/>
              <a:t>()</a:t>
            </a:r>
            <a:endParaRPr lang="en-US" altLang="en-US"/>
          </a:p>
        </p:txBody>
      </p:sp>
      <p:sp>
        <p:nvSpPr>
          <p:cNvPr id="5" name="Text Box 4"/>
          <p:cNvSpPr txBox="1"/>
          <p:nvPr/>
        </p:nvSpPr>
        <p:spPr>
          <a:xfrm>
            <a:off x="2016760" y="996950"/>
            <a:ext cx="2540000" cy="368300"/>
          </a:xfrm>
          <a:prstGeom prst="rect">
            <a:avLst/>
          </a:prstGeom>
          <a:noFill/>
        </p:spPr>
        <p:txBody>
          <a:bodyPr wrap="square" rtlCol="0" anchor="t">
            <a:spAutoFit/>
          </a:bodyPr>
          <a:p>
            <a:r>
              <a:rPr lang="en-US"/>
              <a:t>// mdss_fb.c</a:t>
            </a:r>
            <a:endParaRPr lang="en-US"/>
          </a:p>
        </p:txBody>
      </p:sp>
      <p:sp>
        <p:nvSpPr>
          <p:cNvPr id="6" name="Text Box 5"/>
          <p:cNvSpPr txBox="1"/>
          <p:nvPr/>
        </p:nvSpPr>
        <p:spPr>
          <a:xfrm>
            <a:off x="5356225" y="1919605"/>
            <a:ext cx="2540000" cy="368300"/>
          </a:xfrm>
          <a:prstGeom prst="rect">
            <a:avLst/>
          </a:prstGeom>
          <a:noFill/>
        </p:spPr>
        <p:txBody>
          <a:bodyPr wrap="square" rtlCol="0" anchor="t">
            <a:spAutoFit/>
          </a:bodyPr>
          <a:p>
            <a:r>
              <a:rPr lang="en-US"/>
              <a:t> mdss_fb_register</a:t>
            </a:r>
            <a:r>
              <a:rPr lang="en-US" altLang="en-US"/>
              <a:t>()</a:t>
            </a:r>
            <a:endParaRPr lang="en-US" altLang="en-US"/>
          </a:p>
        </p:txBody>
      </p:sp>
      <p:sp>
        <p:nvSpPr>
          <p:cNvPr id="7" name="Text Box 6"/>
          <p:cNvSpPr txBox="1"/>
          <p:nvPr/>
        </p:nvSpPr>
        <p:spPr>
          <a:xfrm>
            <a:off x="8945880" y="1919605"/>
            <a:ext cx="3832860" cy="368300"/>
          </a:xfrm>
          <a:prstGeom prst="rect">
            <a:avLst/>
          </a:prstGeom>
          <a:noFill/>
        </p:spPr>
        <p:txBody>
          <a:bodyPr wrap="square" rtlCol="0" anchor="t">
            <a:spAutoFit/>
          </a:bodyPr>
          <a:p>
            <a:r>
              <a:rPr lang="en-US"/>
              <a:t>led_classdev_register</a:t>
            </a:r>
            <a:r>
              <a:rPr lang="en-US" altLang="en-US"/>
              <a:t>()</a:t>
            </a:r>
            <a:endParaRPr lang="en-US" altLang="en-US"/>
          </a:p>
        </p:txBody>
      </p:sp>
      <p:sp>
        <p:nvSpPr>
          <p:cNvPr id="8" name="Text Box 7"/>
          <p:cNvSpPr txBox="1"/>
          <p:nvPr/>
        </p:nvSpPr>
        <p:spPr>
          <a:xfrm>
            <a:off x="7463790" y="2883535"/>
            <a:ext cx="4236085" cy="368300"/>
          </a:xfrm>
          <a:prstGeom prst="rect">
            <a:avLst/>
          </a:prstGeom>
          <a:noFill/>
        </p:spPr>
        <p:txBody>
          <a:bodyPr wrap="square" rtlCol="0" anchor="t">
            <a:spAutoFit/>
          </a:bodyPr>
          <a:p>
            <a:r>
              <a:rPr lang="en-US"/>
              <a:t>register_framebuffer</a:t>
            </a:r>
            <a:r>
              <a:rPr lang="en-US" altLang="en-US"/>
              <a:t>()</a:t>
            </a:r>
            <a:endParaRPr lang="en-US" altLang="en-US"/>
          </a:p>
        </p:txBody>
      </p:sp>
      <p:cxnSp>
        <p:nvCxnSpPr>
          <p:cNvPr id="9" name="Straight Arrow Connector 8"/>
          <p:cNvCxnSpPr>
            <a:endCxn id="6" idx="0"/>
          </p:cNvCxnSpPr>
          <p:nvPr/>
        </p:nvCxnSpPr>
        <p:spPr>
          <a:xfrm flipH="1">
            <a:off x="6626225" y="1484630"/>
            <a:ext cx="1981835" cy="4349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p:nvPr/>
        </p:nvCxnSpPr>
        <p:spPr>
          <a:xfrm>
            <a:off x="8756015" y="1537335"/>
            <a:ext cx="1038860" cy="50927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1" name="Straight Arrow Connector 10"/>
          <p:cNvCxnSpPr/>
          <p:nvPr/>
        </p:nvCxnSpPr>
        <p:spPr>
          <a:xfrm>
            <a:off x="6932930" y="2332990"/>
            <a:ext cx="1123315" cy="72072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2" name="Text Box 11"/>
          <p:cNvSpPr txBox="1"/>
          <p:nvPr/>
        </p:nvSpPr>
        <p:spPr>
          <a:xfrm>
            <a:off x="9013825" y="2238375"/>
            <a:ext cx="2540000" cy="645160"/>
          </a:xfrm>
          <a:prstGeom prst="rect">
            <a:avLst/>
          </a:prstGeom>
          <a:noFill/>
        </p:spPr>
        <p:txBody>
          <a:bodyPr wrap="square" rtlCol="0" anchor="t">
            <a:spAutoFit/>
          </a:bodyPr>
          <a:p>
            <a:r>
              <a:rPr lang="en-US"/>
              <a:t>// 注册 backlight  sys节点及set函数实现</a:t>
            </a:r>
            <a:endParaRPr lang="en-US"/>
          </a:p>
        </p:txBody>
      </p:sp>
      <p:sp>
        <p:nvSpPr>
          <p:cNvPr id="13" name="Text Box 12"/>
          <p:cNvSpPr txBox="1"/>
          <p:nvPr/>
        </p:nvSpPr>
        <p:spPr>
          <a:xfrm>
            <a:off x="5356225" y="2287905"/>
            <a:ext cx="2540000" cy="368300"/>
          </a:xfrm>
          <a:prstGeom prst="rect">
            <a:avLst/>
          </a:prstGeom>
          <a:noFill/>
        </p:spPr>
        <p:txBody>
          <a:bodyPr wrap="square" rtlCol="0" anchor="t">
            <a:spAutoFit/>
          </a:bodyPr>
          <a:p>
            <a:r>
              <a:rPr lang="en-US"/>
              <a:t>// fb</a:t>
            </a:r>
            <a:r>
              <a:rPr lang="en-US" altLang="en-US"/>
              <a:t>i</a:t>
            </a:r>
            <a:r>
              <a:rPr lang="en-US"/>
              <a:t> 结构赋值</a:t>
            </a:r>
            <a:endParaRPr lang="en-US"/>
          </a:p>
        </p:txBody>
      </p:sp>
      <p:sp>
        <p:nvSpPr>
          <p:cNvPr id="14" name="Text Box 13"/>
          <p:cNvSpPr txBox="1"/>
          <p:nvPr/>
        </p:nvSpPr>
        <p:spPr>
          <a:xfrm>
            <a:off x="10081895" y="2883535"/>
            <a:ext cx="2540000" cy="368300"/>
          </a:xfrm>
          <a:prstGeom prst="rect">
            <a:avLst/>
          </a:prstGeom>
          <a:noFill/>
        </p:spPr>
        <p:txBody>
          <a:bodyPr wrap="square" rtlCol="0" anchor="t">
            <a:spAutoFit/>
          </a:bodyPr>
          <a:p>
            <a:r>
              <a:rPr lang="en-US"/>
              <a:t> </a:t>
            </a:r>
            <a:r>
              <a:rPr lang="en-US" altLang="en-US"/>
              <a:t>//</a:t>
            </a:r>
            <a:r>
              <a:rPr lang="en-US"/>
              <a:t>register fbx</a:t>
            </a:r>
            <a:endParaRPr lang="en-US"/>
          </a:p>
        </p:txBody>
      </p:sp>
      <p:sp>
        <p:nvSpPr>
          <p:cNvPr id="16" name="Text Box 15"/>
          <p:cNvSpPr txBox="1"/>
          <p:nvPr/>
        </p:nvSpPr>
        <p:spPr>
          <a:xfrm>
            <a:off x="-479425" y="2745105"/>
            <a:ext cx="7531735" cy="1599565"/>
          </a:xfrm>
          <a:prstGeom prst="rect">
            <a:avLst/>
          </a:prstGeom>
          <a:noFill/>
        </p:spPr>
        <p:txBody>
          <a:bodyPr wrap="square" rtlCol="0" anchor="t">
            <a:spAutoFit/>
          </a:bodyPr>
          <a:p>
            <a:r>
              <a:rPr lang="en-US" sz="1400"/>
              <a:t>         </a:t>
            </a:r>
            <a:r>
              <a:rPr lang="en-US" sz="1400">
                <a:solidFill>
                  <a:srgbClr val="FF0000"/>
                </a:solidFill>
              </a:rPr>
              <a:t>mdss_fb_register</a:t>
            </a:r>
            <a:r>
              <a:rPr lang="en-US" sz="1400"/>
              <a:t>(struct msm_fb_data_type *mfd)</a:t>
            </a:r>
            <a:endParaRPr lang="en-US" sz="1400"/>
          </a:p>
          <a:p>
            <a:r>
              <a:rPr lang="en-US" sz="1400"/>
              <a:t>                struct fb_info *fbi = mfd-&gt;fbi;     </a:t>
            </a:r>
            <a:endParaRPr lang="en-US" sz="1400"/>
          </a:p>
          <a:p>
            <a:r>
              <a:rPr lang="en-US" sz="1400"/>
              <a:t>                .....   </a:t>
            </a:r>
            <a:endParaRPr lang="en-US" sz="1400"/>
          </a:p>
          <a:p>
            <a:r>
              <a:rPr lang="en-US" sz="1400"/>
              <a:t>                fix = &amp;fbi-&gt;fix;</a:t>
            </a:r>
            <a:endParaRPr lang="en-US" sz="1400"/>
          </a:p>
          <a:p>
            <a:r>
              <a:rPr lang="en-US" sz="1400"/>
              <a:t>                var = &amp;fbi-&gt;var;</a:t>
            </a:r>
            <a:endParaRPr lang="en-US" sz="1400"/>
          </a:p>
          <a:p>
            <a:r>
              <a:rPr lang="en-US" sz="1400"/>
              <a:t>                fbi-&gt;fbops = </a:t>
            </a:r>
            <a:r>
              <a:rPr lang="en-US" sz="1400">
                <a:solidFill>
                  <a:srgbClr val="FF0000"/>
                </a:solidFill>
              </a:rPr>
              <a:t>&amp;mdss_fb_ops</a:t>
            </a:r>
            <a:r>
              <a:rPr lang="en-US" sz="1400"/>
              <a:t>;  //ops</a:t>
            </a:r>
            <a:endParaRPr lang="en-US" sz="1400"/>
          </a:p>
          <a:p>
            <a:endParaRPr lang="en-US" sz="1400"/>
          </a:p>
        </p:txBody>
      </p:sp>
      <p:sp>
        <p:nvSpPr>
          <p:cNvPr id="17" name="Text Box 16"/>
          <p:cNvSpPr txBox="1"/>
          <p:nvPr/>
        </p:nvSpPr>
        <p:spPr>
          <a:xfrm>
            <a:off x="126365" y="4685030"/>
            <a:ext cx="5625465" cy="1168400"/>
          </a:xfrm>
          <a:prstGeom prst="rect">
            <a:avLst/>
          </a:prstGeom>
          <a:noFill/>
        </p:spPr>
        <p:txBody>
          <a:bodyPr wrap="square" rtlCol="0" anchor="t">
            <a:spAutoFit/>
          </a:bodyPr>
          <a:p>
            <a:r>
              <a:rPr lang="en-US" sz="1400"/>
              <a:t> static struct fb_ops </a:t>
            </a:r>
            <a:r>
              <a:rPr lang="en-US" sz="1400">
                <a:solidFill>
                  <a:srgbClr val="FF0000"/>
                </a:solidFill>
              </a:rPr>
              <a:t>mdss_fb_ops</a:t>
            </a:r>
            <a:r>
              <a:rPr lang="en-US" sz="1400"/>
              <a:t> = {</a:t>
            </a:r>
            <a:endParaRPr lang="en-US" sz="1400"/>
          </a:p>
          <a:p>
            <a:r>
              <a:rPr lang="en-US" sz="1400"/>
              <a:t>                                         ...    </a:t>
            </a:r>
            <a:endParaRPr lang="en-US" sz="1400"/>
          </a:p>
          <a:p>
            <a:r>
              <a:rPr lang="en-US" sz="1400"/>
              <a:t>       .fb_blank = </a:t>
            </a:r>
            <a:r>
              <a:rPr lang="en-US" sz="1400">
                <a:solidFill>
                  <a:srgbClr val="FF0000"/>
                </a:solidFill>
              </a:rPr>
              <a:t>mdss_fb_blank</a:t>
            </a:r>
            <a:r>
              <a:rPr lang="en-US" sz="1400"/>
              <a:t>,  /* blank display */</a:t>
            </a:r>
            <a:endParaRPr lang="en-US" sz="1400"/>
          </a:p>
          <a:p>
            <a:r>
              <a:rPr lang="en-US" sz="1400"/>
              <a:t>                                     ...</a:t>
            </a:r>
            <a:endParaRPr lang="en-US" sz="1400"/>
          </a:p>
          <a:p>
            <a:r>
              <a:rPr lang="en-US" sz="1400"/>
              <a:t>                                 };</a:t>
            </a:r>
            <a:endParaRPr lang="en-US" sz="1400"/>
          </a:p>
        </p:txBody>
      </p:sp>
      <p:sp>
        <p:nvSpPr>
          <p:cNvPr id="18" name="Text Box 17"/>
          <p:cNvSpPr txBox="1"/>
          <p:nvPr/>
        </p:nvSpPr>
        <p:spPr>
          <a:xfrm>
            <a:off x="4994275" y="3510280"/>
            <a:ext cx="6885940" cy="2461260"/>
          </a:xfrm>
          <a:prstGeom prst="rect">
            <a:avLst/>
          </a:prstGeom>
          <a:noFill/>
        </p:spPr>
        <p:txBody>
          <a:bodyPr wrap="square" rtlCol="0" anchor="t">
            <a:spAutoFit/>
          </a:bodyPr>
          <a:p>
            <a:r>
              <a:rPr lang="en-US" sz="1400"/>
              <a:t> </a:t>
            </a:r>
            <a:r>
              <a:rPr lang="en-US" sz="1400">
                <a:solidFill>
                  <a:srgbClr val="FF0000"/>
                </a:solidFill>
              </a:rPr>
              <a:t>mdss_fb_blank</a:t>
            </a:r>
            <a:endParaRPr lang="en-US" sz="1400"/>
          </a:p>
          <a:p>
            <a:r>
              <a:rPr lang="en-US" sz="1400"/>
              <a:t>           </a:t>
            </a:r>
            <a:r>
              <a:rPr lang="en-US" sz="1400">
                <a:solidFill>
                  <a:srgbClr val="FF0000"/>
                </a:solidFill>
              </a:rPr>
              <a:t>mdss_fb_blank_sub</a:t>
            </a:r>
            <a:endParaRPr lang="en-US" sz="1400">
              <a:solidFill>
                <a:srgbClr val="FF0000"/>
              </a:solidFill>
            </a:endParaRPr>
          </a:p>
          <a:p>
            <a:r>
              <a:rPr lang="en-US" sz="1400"/>
              <a:t>                   case FB_BLANK_UNBLANK:</a:t>
            </a:r>
            <a:endParaRPr lang="en-US" sz="1400"/>
          </a:p>
          <a:p>
            <a:r>
              <a:rPr lang="en-US" sz="1400"/>
              <a:t>                             mdss_fb_blank_unblank(mfd);                         /</a:t>
            </a:r>
            <a:r>
              <a:rPr lang="en-US" sz="1400">
                <a:solidFill>
                  <a:srgbClr val="FF0000"/>
                </a:solidFill>
              </a:rPr>
              <a:t>/light up</a:t>
            </a:r>
            <a:endParaRPr lang="en-US" sz="1400">
              <a:solidFill>
                <a:srgbClr val="FF0000"/>
              </a:solidFill>
            </a:endParaRPr>
          </a:p>
          <a:p>
            <a:r>
              <a:rPr lang="en-US" sz="1400"/>
              <a:t>                                                     break;            </a:t>
            </a:r>
            <a:endParaRPr lang="en-US" sz="1400"/>
          </a:p>
          <a:p>
            <a:endParaRPr lang="en-US" sz="1400"/>
          </a:p>
          <a:p>
            <a:r>
              <a:rPr lang="en-US" sz="1400"/>
              <a:t>                    case FB_BLANK_HSYNC_SUSPEND:</a:t>
            </a:r>
            <a:endParaRPr lang="en-US" sz="1400"/>
          </a:p>
          <a:p>
            <a:r>
              <a:rPr lang="en-US" sz="1400"/>
              <a:t>                    case FB_BLANK_POWERDOWN:</a:t>
            </a:r>
            <a:endParaRPr lang="en-US" sz="1400"/>
          </a:p>
          <a:p>
            <a:r>
              <a:rPr lang="en-US" sz="1400"/>
              <a:t>                            mdss_fb_blank_blank(mfd, req_power_state);  // </a:t>
            </a:r>
            <a:r>
              <a:rPr lang="en-US" sz="1400">
                <a:solidFill>
                  <a:srgbClr val="FF0000"/>
                </a:solidFill>
              </a:rPr>
              <a:t>light off</a:t>
            </a:r>
            <a:endParaRPr lang="en-US" sz="1400">
              <a:solidFill>
                <a:srgbClr val="FF0000"/>
              </a:solidFill>
            </a:endParaRPr>
          </a:p>
          <a:p>
            <a:r>
              <a:rPr lang="en-US" sz="1400"/>
              <a:t>                                                     break;    </a:t>
            </a:r>
            <a:endParaRPr lang="en-US" sz="1400"/>
          </a:p>
          <a:p>
            <a:endParaRPr lang="en-US" sz="1400"/>
          </a:p>
        </p:txBody>
      </p:sp>
      <p:cxnSp>
        <p:nvCxnSpPr>
          <p:cNvPr id="19" name="Straight Arrow Connector 18"/>
          <p:cNvCxnSpPr/>
          <p:nvPr/>
        </p:nvCxnSpPr>
        <p:spPr>
          <a:xfrm flipH="1">
            <a:off x="1589405" y="2322195"/>
            <a:ext cx="3646805" cy="48768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0" name="Straight Arrow Connector 19"/>
          <p:cNvCxnSpPr/>
          <p:nvPr/>
        </p:nvCxnSpPr>
        <p:spPr>
          <a:xfrm>
            <a:off x="2320925" y="4124325"/>
            <a:ext cx="1079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1" name="Straight Arrow Connector 20"/>
          <p:cNvCxnSpPr/>
          <p:nvPr/>
        </p:nvCxnSpPr>
        <p:spPr>
          <a:xfrm flipV="1">
            <a:off x="3201035" y="3742690"/>
            <a:ext cx="1854835" cy="14420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2" name="Straight Arrow Connector 21"/>
          <p:cNvCxnSpPr/>
          <p:nvPr/>
        </p:nvCxnSpPr>
        <p:spPr>
          <a:xfrm>
            <a:off x="5374005" y="3731895"/>
            <a:ext cx="275590" cy="95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9050" y="908050"/>
            <a:ext cx="5572125" cy="737235"/>
          </a:xfrm>
          <a:prstGeom prst="rect">
            <a:avLst/>
          </a:prstGeom>
          <a:noFill/>
        </p:spPr>
        <p:txBody>
          <a:bodyPr wrap="square" rtlCol="0" anchor="t">
            <a:spAutoFit/>
          </a:bodyPr>
          <a:p>
            <a:endParaRPr lang="en-US" sz="1400"/>
          </a:p>
          <a:p>
            <a:r>
              <a:rPr lang="en-US" sz="1400"/>
              <a:t>// 注册 backlight  sys节点及set函数实现</a:t>
            </a:r>
            <a:endParaRPr lang="en-US" sz="1400"/>
          </a:p>
          <a:p>
            <a:r>
              <a:rPr lang="en-US" sz="1400"/>
              <a:t>          led_classdev_register(&amp;pdev-&gt;dev, &amp;backlight_led)  </a:t>
            </a:r>
            <a:endParaRPr lang="en-US" sz="1400"/>
          </a:p>
        </p:txBody>
      </p:sp>
      <p:sp>
        <p:nvSpPr>
          <p:cNvPr id="3" name="Text Box 2"/>
          <p:cNvSpPr txBox="1"/>
          <p:nvPr/>
        </p:nvSpPr>
        <p:spPr>
          <a:xfrm>
            <a:off x="245745" y="2297430"/>
            <a:ext cx="7480300" cy="1599565"/>
          </a:xfrm>
          <a:prstGeom prst="rect">
            <a:avLst/>
          </a:prstGeom>
          <a:noFill/>
        </p:spPr>
        <p:txBody>
          <a:bodyPr wrap="square" rtlCol="0" anchor="t">
            <a:spAutoFit/>
          </a:bodyPr>
          <a:p>
            <a:r>
              <a:rPr lang="en-US" sz="1400"/>
              <a:t>static struct led_classdev backlight_led = {</a:t>
            </a:r>
            <a:endParaRPr lang="en-US" sz="1400"/>
          </a:p>
          <a:p>
            <a:r>
              <a:rPr lang="en-US" sz="1400"/>
              <a:t>        .name           = "lcd-backlight",</a:t>
            </a:r>
            <a:endParaRPr lang="en-US" sz="1400"/>
          </a:p>
          <a:p>
            <a:r>
              <a:rPr lang="en-US" sz="1400"/>
              <a:t>        .brightness     = MDSS_MAX_BL_BRIGHTNESS / 2,</a:t>
            </a:r>
            <a:endParaRPr lang="en-US" sz="1400"/>
          </a:p>
          <a:p>
            <a:r>
              <a:rPr lang="en-US" sz="1400"/>
              <a:t>        .brightness_set = mdss_fb_set_bl_brightness,</a:t>
            </a:r>
            <a:endParaRPr lang="en-US" sz="1400"/>
          </a:p>
          <a:p>
            <a:r>
              <a:rPr lang="en-US" sz="1400"/>
              <a:t>        .brightness_get = mdss_fb_get_bl_brightness,</a:t>
            </a:r>
            <a:endParaRPr lang="en-US" sz="1400"/>
          </a:p>
          <a:p>
            <a:r>
              <a:rPr lang="en-US" sz="1400"/>
              <a:t>        .max_brightness = MDSS_MAX_BL_BRIGHTNESS,</a:t>
            </a:r>
            <a:endParaRPr lang="en-US" sz="1400"/>
          </a:p>
          <a:p>
            <a:r>
              <a:rPr lang="en-US" sz="1400"/>
              <a:t>};</a:t>
            </a:r>
            <a:endParaRPr lang="en-US" sz="1400"/>
          </a:p>
        </p:txBody>
      </p:sp>
      <p:cxnSp>
        <p:nvCxnSpPr>
          <p:cNvPr id="4" name="Straight Arrow Connector 3"/>
          <p:cNvCxnSpPr/>
          <p:nvPr/>
        </p:nvCxnSpPr>
        <p:spPr>
          <a:xfrm flipH="1">
            <a:off x="3340735" y="1548130"/>
            <a:ext cx="1017905" cy="752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5" name="Text Box 4"/>
          <p:cNvSpPr txBox="1"/>
          <p:nvPr/>
        </p:nvSpPr>
        <p:spPr>
          <a:xfrm>
            <a:off x="4974590" y="2913380"/>
            <a:ext cx="2540000" cy="306705"/>
          </a:xfrm>
          <a:prstGeom prst="rect">
            <a:avLst/>
          </a:prstGeom>
          <a:noFill/>
        </p:spPr>
        <p:txBody>
          <a:bodyPr wrap="square" rtlCol="0" anchor="t">
            <a:spAutoFit/>
          </a:bodyPr>
          <a:p>
            <a:r>
              <a:rPr lang="en-US" sz="1400"/>
              <a:t>// 背光set函数</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7470" y="1007110"/>
            <a:ext cx="5560695" cy="368300"/>
          </a:xfrm>
          <a:prstGeom prst="rect">
            <a:avLst/>
          </a:prstGeom>
          <a:noFill/>
        </p:spPr>
        <p:txBody>
          <a:bodyPr wrap="square" rtlCol="0" anchor="t">
            <a:spAutoFit/>
          </a:bodyPr>
          <a:p>
            <a:r>
              <a:rPr lang="en-US"/>
              <a:t>1.mdss_fb_blank_blank &amp; unblank</a:t>
            </a:r>
            <a:endParaRPr lang="en-US"/>
          </a:p>
        </p:txBody>
      </p:sp>
      <p:sp>
        <p:nvSpPr>
          <p:cNvPr id="3" name="Text Box 2"/>
          <p:cNvSpPr txBox="1"/>
          <p:nvPr/>
        </p:nvSpPr>
        <p:spPr>
          <a:xfrm>
            <a:off x="214630" y="1884680"/>
            <a:ext cx="7193915" cy="3107690"/>
          </a:xfrm>
          <a:prstGeom prst="rect">
            <a:avLst/>
          </a:prstGeom>
          <a:noFill/>
        </p:spPr>
        <p:txBody>
          <a:bodyPr wrap="square" rtlCol="0" anchor="t">
            <a:spAutoFit/>
          </a:bodyPr>
          <a:p>
            <a:r>
              <a:rPr lang="en-US" sz="1400"/>
              <a:t>// (drivers\video\msm\mdss\mdss_fb.c)</a:t>
            </a:r>
            <a:endParaRPr lang="en-US" sz="1400"/>
          </a:p>
          <a:p>
            <a:endParaRPr lang="en-US" sz="1400"/>
          </a:p>
          <a:p>
            <a:endParaRPr lang="en-US" sz="1400"/>
          </a:p>
          <a:p>
            <a:r>
              <a:rPr lang="en-US" sz="1400"/>
              <a:t>/* 亮灭lcm代码追踪 */</a:t>
            </a:r>
            <a:endParaRPr lang="en-US" sz="1400"/>
          </a:p>
          <a:p>
            <a:r>
              <a:rPr lang="en-US" sz="1400"/>
              <a:t>mdss_fb_blank_blank</a:t>
            </a:r>
            <a:r>
              <a:rPr lang="en-US" altLang="en-US" sz="1400"/>
              <a:t>()</a:t>
            </a:r>
            <a:endParaRPr lang="en-US" sz="1400"/>
          </a:p>
          <a:p>
            <a:r>
              <a:rPr lang="en-US" sz="1400"/>
              <a:t>        mdss_fb_set_backlight </a:t>
            </a:r>
            <a:r>
              <a:rPr lang="en-US" altLang="en-US" sz="1400"/>
              <a:t>()</a:t>
            </a:r>
            <a:r>
              <a:rPr lang="en-US" sz="1400"/>
              <a:t>   // &lt;1&gt; 背光</a:t>
            </a:r>
            <a:endParaRPr lang="en-US" sz="1400"/>
          </a:p>
          <a:p>
            <a:r>
              <a:rPr lang="en-US" sz="1400"/>
              <a:t>        mfd-&gt;mdp.off_fnc(mfd);    // &lt;2&gt; 显示   </a:t>
            </a:r>
            <a:endParaRPr lang="en-US" sz="1400"/>
          </a:p>
          <a:p>
            <a:endParaRPr lang="en-US" sz="1400"/>
          </a:p>
          <a:p>
            <a:endParaRPr lang="en-US" sz="1400"/>
          </a:p>
          <a:p>
            <a:endParaRPr lang="en-US" sz="1400"/>
          </a:p>
          <a:p>
            <a:r>
              <a:rPr lang="en-US" sz="1400"/>
              <a:t>mdss_fb_blank_unblank</a:t>
            </a:r>
            <a:r>
              <a:rPr lang="en-US" altLang="en-US" sz="1400"/>
              <a:t>()</a:t>
            </a:r>
            <a:endParaRPr lang="en-US" sz="1400"/>
          </a:p>
          <a:p>
            <a:r>
              <a:rPr lang="en-US" sz="1400"/>
              <a:t>        ret = mfd-&gt;mdp.on_fnc(mfd);</a:t>
            </a:r>
            <a:endParaRPr lang="en-US" sz="1400"/>
          </a:p>
          <a:p>
            <a:r>
              <a:rPr lang="en-US" sz="1400"/>
              <a:t>        mdss_fb_set_backlight</a:t>
            </a:r>
            <a:r>
              <a:rPr lang="en-US" altLang="en-US" sz="1400"/>
              <a:t>()</a:t>
            </a:r>
            <a:endParaRPr lang="en-US" sz="1400"/>
          </a:p>
          <a:p>
            <a:endParaRPr lang="en-US" sz="1400"/>
          </a:p>
        </p:txBody>
      </p:sp>
      <p:cxnSp>
        <p:nvCxnSpPr>
          <p:cNvPr id="4" name="Straight Arrow Connector 3"/>
          <p:cNvCxnSpPr/>
          <p:nvPr/>
        </p:nvCxnSpPr>
        <p:spPr>
          <a:xfrm>
            <a:off x="476250" y="2915920"/>
            <a:ext cx="254635" cy="1905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a:off x="391160" y="2979420"/>
            <a:ext cx="32893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444500" y="4230370"/>
            <a:ext cx="37084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359410" y="4293870"/>
            <a:ext cx="434975" cy="2755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3495" y="1007745"/>
            <a:ext cx="2540000" cy="368300"/>
          </a:xfrm>
          <a:prstGeom prst="rect">
            <a:avLst/>
          </a:prstGeom>
          <a:noFill/>
        </p:spPr>
        <p:txBody>
          <a:bodyPr wrap="square" rtlCol="0" anchor="t">
            <a:spAutoFit/>
          </a:bodyPr>
          <a:p>
            <a:r>
              <a:rPr lang="en-US"/>
              <a:t>&lt;1&gt; 背光</a:t>
            </a:r>
            <a:endParaRPr lang="en-US"/>
          </a:p>
        </p:txBody>
      </p:sp>
      <p:sp>
        <p:nvSpPr>
          <p:cNvPr id="3" name="Text Box 2"/>
          <p:cNvSpPr txBox="1"/>
          <p:nvPr/>
        </p:nvSpPr>
        <p:spPr>
          <a:xfrm>
            <a:off x="118745" y="1376045"/>
            <a:ext cx="5857875" cy="737235"/>
          </a:xfrm>
          <a:prstGeom prst="rect">
            <a:avLst/>
          </a:prstGeom>
          <a:noFill/>
        </p:spPr>
        <p:txBody>
          <a:bodyPr wrap="square" rtlCol="0" anchor="t">
            <a:spAutoFit/>
          </a:bodyPr>
          <a:p>
            <a:r>
              <a:rPr lang="en-US" sz="1400"/>
              <a:t>// mdss_fb_set_backlight 函数追踪</a:t>
            </a:r>
            <a:endParaRPr lang="en-US" sz="1400"/>
          </a:p>
          <a:p>
            <a:endParaRPr lang="en-US" sz="1400"/>
          </a:p>
          <a:p>
            <a:r>
              <a:rPr lang="en-US" sz="1400"/>
              <a:t>mdss_fb_set_backlight</a:t>
            </a:r>
            <a:r>
              <a:rPr lang="en-US" altLang="en-US" sz="1400"/>
              <a:t>()</a:t>
            </a:r>
            <a:r>
              <a:rPr lang="en-US" sz="1400"/>
              <a:t>    // mdss_fb.c</a:t>
            </a:r>
            <a:endParaRPr lang="en-US" sz="1400"/>
          </a:p>
        </p:txBody>
      </p:sp>
      <p:sp>
        <p:nvSpPr>
          <p:cNvPr id="4" name="Text Box 3"/>
          <p:cNvSpPr txBox="1"/>
          <p:nvPr/>
        </p:nvSpPr>
        <p:spPr>
          <a:xfrm>
            <a:off x="712470" y="2251075"/>
            <a:ext cx="5264150" cy="306705"/>
          </a:xfrm>
          <a:prstGeom prst="rect">
            <a:avLst/>
          </a:prstGeom>
          <a:noFill/>
        </p:spPr>
        <p:txBody>
          <a:bodyPr wrap="square" rtlCol="0" anchor="t">
            <a:spAutoFit/>
          </a:bodyPr>
          <a:p>
            <a:r>
              <a:rPr lang="en-US" sz="1400"/>
              <a:t> pdata-&gt;set_backlight(pdata, temp);</a:t>
            </a:r>
            <a:endParaRPr lang="en-US" sz="1400"/>
          </a:p>
        </p:txBody>
      </p:sp>
      <p:sp>
        <p:nvSpPr>
          <p:cNvPr id="5" name="Text Box 4"/>
          <p:cNvSpPr txBox="1"/>
          <p:nvPr/>
        </p:nvSpPr>
        <p:spPr>
          <a:xfrm>
            <a:off x="118745" y="3168015"/>
            <a:ext cx="7245350" cy="521970"/>
          </a:xfrm>
          <a:prstGeom prst="rect">
            <a:avLst/>
          </a:prstGeom>
          <a:noFill/>
        </p:spPr>
        <p:txBody>
          <a:bodyPr wrap="square" rtlCol="0" anchor="t">
            <a:spAutoFit/>
          </a:bodyPr>
          <a:p>
            <a:r>
              <a:rPr lang="en-US" sz="1400"/>
              <a:t>// (drivers\video\msm\mdss\mdss_dsi_panel.c)</a:t>
            </a:r>
            <a:endParaRPr lang="en-US" sz="1400"/>
          </a:p>
          <a:p>
            <a:r>
              <a:rPr lang="en-US" sz="1400"/>
              <a:t>    ctrl_pdata-&gt;panel_data.set_backlight = mdss_dsi_panel_bl_ctrl;</a:t>
            </a:r>
            <a:endParaRPr lang="en-US" sz="1400"/>
          </a:p>
        </p:txBody>
      </p:sp>
      <p:sp>
        <p:nvSpPr>
          <p:cNvPr id="6" name="Text Box 5"/>
          <p:cNvSpPr txBox="1"/>
          <p:nvPr/>
        </p:nvSpPr>
        <p:spPr>
          <a:xfrm>
            <a:off x="4370705" y="3809365"/>
            <a:ext cx="6833870" cy="2676525"/>
          </a:xfrm>
          <a:prstGeom prst="rect">
            <a:avLst/>
          </a:prstGeom>
          <a:noFill/>
        </p:spPr>
        <p:txBody>
          <a:bodyPr wrap="square" rtlCol="0" anchor="t">
            <a:spAutoFit/>
          </a:bodyPr>
          <a:p>
            <a:r>
              <a:rPr lang="en-US" sz="1400"/>
              <a:t>        switch (ctrl_pdata-&gt;bklt_ctrl) {</a:t>
            </a:r>
            <a:endParaRPr lang="en-US" sz="1400"/>
          </a:p>
          <a:p>
            <a:r>
              <a:rPr lang="en-US" sz="1400"/>
              <a:t>        case BL_WLED:</a:t>
            </a:r>
            <a:endParaRPr lang="en-US" sz="1400"/>
          </a:p>
          <a:p>
            <a:r>
              <a:rPr lang="en-US" sz="1400"/>
              <a:t>                led_trigger_event(bl_led_trigger, bl_level);</a:t>
            </a:r>
            <a:endParaRPr lang="en-US" sz="1400"/>
          </a:p>
          <a:p>
            <a:r>
              <a:rPr lang="en-US" sz="1400"/>
              <a:t>                break;</a:t>
            </a:r>
            <a:endParaRPr lang="en-US" sz="1400"/>
          </a:p>
          <a:p>
            <a:r>
              <a:rPr lang="en-US" sz="1400"/>
              <a:t>        case BL_PWM:</a:t>
            </a:r>
            <a:endParaRPr lang="en-US" sz="1400"/>
          </a:p>
          <a:p>
            <a:r>
              <a:rPr lang="en-US" sz="1400"/>
              <a:t>                mdss_dsi_panel_bklt_pwm(ctrl_pdata, bl_level);</a:t>
            </a:r>
            <a:endParaRPr lang="en-US" sz="1400"/>
          </a:p>
          <a:p>
            <a:r>
              <a:rPr lang="en-US" sz="1400"/>
              <a:t>                break;</a:t>
            </a:r>
            <a:endParaRPr lang="en-US" sz="1400"/>
          </a:p>
          <a:p>
            <a:r>
              <a:rPr lang="en-US" sz="1400"/>
              <a:t>        case BL_DCS_CMD:</a:t>
            </a:r>
            <a:endParaRPr lang="en-US" sz="1400"/>
          </a:p>
          <a:p>
            <a:r>
              <a:rPr lang="en-US" sz="1400"/>
              <a:t>                if (!mdss_dsi_sync_wait_enable(ctrl_pdata)) {</a:t>
            </a:r>
            <a:endParaRPr lang="en-US" sz="1400"/>
          </a:p>
          <a:p>
            <a:r>
              <a:rPr lang="en-US" sz="1400"/>
              <a:t>                        mdss_dsi_panel_bklt_dcs(ctrl_pdata, bl_level);</a:t>
            </a:r>
            <a:endParaRPr lang="en-US" sz="1400"/>
          </a:p>
          <a:p>
            <a:r>
              <a:rPr lang="en-US" sz="1400"/>
              <a:t>                        break;</a:t>
            </a:r>
            <a:endParaRPr lang="en-US" sz="1400"/>
          </a:p>
          <a:p>
            <a:r>
              <a:rPr lang="en-US" sz="1400"/>
              <a:t>                }</a:t>
            </a:r>
            <a:endParaRPr lang="en-US" sz="1400"/>
          </a:p>
        </p:txBody>
      </p:sp>
      <p:cxnSp>
        <p:nvCxnSpPr>
          <p:cNvPr id="7" name="Straight Arrow Connector 6"/>
          <p:cNvCxnSpPr/>
          <p:nvPr/>
        </p:nvCxnSpPr>
        <p:spPr>
          <a:xfrm>
            <a:off x="2138045" y="2449195"/>
            <a:ext cx="603885" cy="10287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4491355" y="3647440"/>
            <a:ext cx="424180" cy="2012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Text Box 8"/>
          <p:cNvSpPr txBox="1"/>
          <p:nvPr/>
        </p:nvSpPr>
        <p:spPr>
          <a:xfrm>
            <a:off x="4491355" y="1163955"/>
            <a:ext cx="6970395" cy="737235"/>
          </a:xfrm>
          <a:prstGeom prst="rect">
            <a:avLst/>
          </a:prstGeom>
          <a:noFill/>
        </p:spPr>
        <p:txBody>
          <a:bodyPr wrap="square" rtlCol="0" anchor="t">
            <a:spAutoFit/>
          </a:bodyPr>
          <a:p>
            <a:r>
              <a:rPr lang="en-US" sz="1400"/>
              <a:t>背光的控制方式由 dsi中的 qcom,mdss-dsi-bl-pmic-control-type 属性值控制 ！</a:t>
            </a:r>
            <a:endParaRPr lang="en-US" sz="1400"/>
          </a:p>
          <a:p>
            <a:endParaRPr lang="en-US" sz="1400"/>
          </a:p>
          <a:p>
            <a:r>
              <a:rPr lang="en-US" sz="1400"/>
              <a:t>qcom,mdss-dsi-bl-pmic-control-type = "bl_ctrl_wled" ， “bl_ctrl_pwm”;</a:t>
            </a:r>
            <a:endParaRPr 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700" y="1007745"/>
            <a:ext cx="2540000" cy="368300"/>
          </a:xfrm>
          <a:prstGeom prst="rect">
            <a:avLst/>
          </a:prstGeom>
          <a:noFill/>
        </p:spPr>
        <p:txBody>
          <a:bodyPr wrap="square" rtlCol="0" anchor="t">
            <a:spAutoFit/>
          </a:bodyPr>
          <a:p>
            <a:r>
              <a:rPr lang="en-US"/>
              <a:t>&lt;2&gt; 显示</a:t>
            </a:r>
            <a:endParaRPr lang="en-US"/>
          </a:p>
        </p:txBody>
      </p:sp>
      <p:sp>
        <p:nvSpPr>
          <p:cNvPr id="3" name="Text Box 2"/>
          <p:cNvSpPr txBox="1"/>
          <p:nvPr/>
        </p:nvSpPr>
        <p:spPr>
          <a:xfrm>
            <a:off x="257810" y="1376045"/>
            <a:ext cx="7564120" cy="5262245"/>
          </a:xfrm>
          <a:prstGeom prst="rect">
            <a:avLst/>
          </a:prstGeom>
          <a:noFill/>
        </p:spPr>
        <p:txBody>
          <a:bodyPr wrap="square" rtlCol="0" anchor="t">
            <a:spAutoFit/>
          </a:bodyPr>
          <a:p>
            <a:r>
              <a:rPr lang="en-US" sz="1400"/>
              <a:t>// (drivers\video</a:t>
            </a:r>
            <a:r>
              <a:rPr lang="en-US" altLang="en-US" sz="1400"/>
              <a:t>\fbdev</a:t>
            </a:r>
            <a:r>
              <a:rPr lang="en-US" sz="1400"/>
              <a:t>\msm</a:t>
            </a:r>
            <a:r>
              <a:rPr lang="en-US" altLang="en-US" sz="1400"/>
              <a:t>\</a:t>
            </a:r>
            <a:r>
              <a:rPr lang="en-US" sz="1400"/>
              <a:t>mdp3_ctrl.c)   </a:t>
            </a:r>
            <a:endParaRPr lang="en-US" sz="1400"/>
          </a:p>
          <a:p>
            <a:r>
              <a:rPr lang="en-US" sz="1400"/>
              <a:t>mdp3_interface-&gt;on_fnc  </a:t>
            </a:r>
            <a:endParaRPr lang="en-US" sz="1400"/>
          </a:p>
          <a:p>
            <a:r>
              <a:rPr lang="en-US" sz="1400"/>
              <a:t>mdp3_interface-&gt;off_fnc  </a:t>
            </a:r>
            <a:endParaRPr lang="en-US" sz="1400"/>
          </a:p>
          <a:p>
            <a:r>
              <a:rPr lang="en-US" sz="1400"/>
              <a:t> event_handler</a:t>
            </a:r>
            <a:endParaRPr lang="en-US" sz="1400"/>
          </a:p>
          <a:p>
            <a:endParaRPr lang="en-US" sz="1400"/>
          </a:p>
          <a:p>
            <a:r>
              <a:rPr lang="en-US" sz="1400"/>
              <a:t>mdp3_interface-&gt;on_fnc =mdp3_ctrl_on </a:t>
            </a:r>
            <a:r>
              <a:rPr lang="en-US" altLang="en-US" sz="1400"/>
              <a:t>()</a:t>
            </a:r>
            <a:r>
              <a:rPr lang="en-US" sz="1400"/>
              <a:t>     </a:t>
            </a:r>
            <a:endParaRPr lang="en-US" sz="1400"/>
          </a:p>
          <a:p>
            <a:endParaRPr lang="en-US" sz="1400"/>
          </a:p>
          <a:p>
            <a:r>
              <a:rPr lang="en-US" sz="1400"/>
              <a:t>        mdp3_clk_enable(1, 0);</a:t>
            </a:r>
            <a:endParaRPr lang="en-US" sz="1400"/>
          </a:p>
          <a:p>
            <a:r>
              <a:rPr lang="en-US" sz="1400"/>
              <a:t>        rc = panel-&gt;event_handler(panel,</a:t>
            </a:r>
            <a:endParaRPr lang="en-US" sz="1400"/>
          </a:p>
          <a:p>
            <a:r>
              <a:rPr lang="en-US" sz="1400"/>
              <a:t>                MDSS_EVENT_LINK_READY, NULL);    // 开电 ①</a:t>
            </a:r>
            <a:endParaRPr lang="en-US" sz="1400"/>
          </a:p>
          <a:p>
            <a:r>
              <a:rPr lang="en-US" sz="1400"/>
              <a:t>        rc |= panel-&gt;event_handler(panel,</a:t>
            </a:r>
            <a:endParaRPr lang="en-US" sz="1400"/>
          </a:p>
          <a:p>
            <a:r>
              <a:rPr lang="en-US" sz="1400"/>
              <a:t>                MDSS_EVENT_UNBLANK, NULL);       // 执行亮屏指令 ②</a:t>
            </a:r>
            <a:endParaRPr lang="en-US" sz="1400"/>
          </a:p>
          <a:p>
            <a:r>
              <a:rPr lang="en-US" sz="1400"/>
              <a:t>        rc |= panel-&gt;event_handler(panel,</a:t>
            </a:r>
            <a:endParaRPr lang="en-US" sz="1400"/>
          </a:p>
          <a:p>
            <a:r>
              <a:rPr lang="en-US" sz="1400"/>
              <a:t>                MDSS_EVENT_PANEL_ON, NULL);</a:t>
            </a:r>
            <a:endParaRPr lang="en-US" sz="1400"/>
          </a:p>
          <a:p>
            <a:r>
              <a:rPr lang="en-US" sz="1400"/>
              <a:t>            mdp3_clk_enable(0, 0);</a:t>
            </a:r>
            <a:endParaRPr lang="en-US" sz="1400"/>
          </a:p>
          <a:p>
            <a:endParaRPr lang="en-US" sz="1400"/>
          </a:p>
          <a:p>
            <a:endParaRPr lang="en-US" sz="1400"/>
          </a:p>
          <a:p>
            <a:r>
              <a:rPr lang="en-US" sz="1400"/>
              <a:t>mdp3_interface-&gt;off_fnc = mdp3_ctrl_off</a:t>
            </a:r>
            <a:r>
              <a:rPr lang="en-US" altLang="en-US" sz="1400"/>
              <a:t>()</a:t>
            </a:r>
            <a:r>
              <a:rPr lang="en-US" sz="1400"/>
              <a:t>;</a:t>
            </a:r>
            <a:endParaRPr lang="en-US" sz="1400"/>
          </a:p>
          <a:p>
            <a:r>
              <a:rPr lang="en-US" sz="1400"/>
              <a:t>      </a:t>
            </a:r>
            <a:endParaRPr lang="en-US" sz="1400"/>
          </a:p>
          <a:p>
            <a:r>
              <a:rPr lang="en-US" sz="1400"/>
              <a:t>  rc = panel-&gt;event_handler(panel, MDSS_EVENT_BLANK,      // 执行灭屏指令 ②</a:t>
            </a:r>
            <a:endParaRPr lang="en-US" sz="1400"/>
          </a:p>
          <a:p>
            <a:r>
              <a:rPr lang="en-US" sz="1400"/>
              <a:t>            (void *) (long int)mfd-&gt;panel_power_state);</a:t>
            </a:r>
            <a:endParaRPr lang="en-US" sz="1400"/>
          </a:p>
          <a:p>
            <a:endParaRPr lang="en-US" sz="1400"/>
          </a:p>
          <a:p>
            <a:r>
              <a:rPr lang="en-US" sz="1400"/>
              <a:t>        rc = panel-&gt;event_handler(panel, MDSS_EVENT_PANEL_OFF,  // 关电 ①</a:t>
            </a:r>
            <a:endParaRPr lang="en-US" sz="1400"/>
          </a:p>
          <a:p>
            <a:r>
              <a:rPr lang="en-US" sz="1400"/>
              <a:t>            (void *) (long int)mfd-&gt;panel_power_state);</a:t>
            </a:r>
            <a:endParaRPr lang="en-US" sz="1400"/>
          </a:p>
        </p:txBody>
      </p:sp>
      <p:sp>
        <p:nvSpPr>
          <p:cNvPr id="4" name="Text Box 3"/>
          <p:cNvSpPr txBox="1"/>
          <p:nvPr/>
        </p:nvSpPr>
        <p:spPr>
          <a:xfrm>
            <a:off x="7985125" y="1834515"/>
            <a:ext cx="2540000" cy="306705"/>
          </a:xfrm>
          <a:prstGeom prst="rect">
            <a:avLst/>
          </a:prstGeom>
          <a:noFill/>
        </p:spPr>
        <p:txBody>
          <a:bodyPr wrap="square" rtlCol="0" anchor="t">
            <a:spAutoFit/>
          </a:bodyPr>
          <a:p>
            <a:r>
              <a:rPr lang="en-US" sz="1400"/>
              <a:t>mdp3_ctrl_init</a:t>
            </a:r>
            <a:r>
              <a:rPr lang="en-US" altLang="en-US" sz="1400"/>
              <a:t>()</a:t>
            </a:r>
            <a:endParaRPr lang="en-US" altLang="en-US" sz="1400"/>
          </a:p>
        </p:txBody>
      </p:sp>
      <p:cxnSp>
        <p:nvCxnSpPr>
          <p:cNvPr id="5" name="Straight Arrow Connector 4"/>
          <p:cNvCxnSpPr>
            <a:stCxn id="4" idx="1"/>
          </p:cNvCxnSpPr>
          <p:nvPr/>
        </p:nvCxnSpPr>
        <p:spPr>
          <a:xfrm flipH="1">
            <a:off x="4194810" y="1988185"/>
            <a:ext cx="3790315" cy="6203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flipH="1">
            <a:off x="2487930" y="2682875"/>
            <a:ext cx="424180" cy="307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3982720" y="2089150"/>
            <a:ext cx="4547870" cy="29152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2010410" y="5216525"/>
            <a:ext cx="1516380" cy="29654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45085" y="944245"/>
            <a:ext cx="2540000" cy="368300"/>
          </a:xfrm>
          <a:prstGeom prst="rect">
            <a:avLst/>
          </a:prstGeom>
          <a:noFill/>
        </p:spPr>
        <p:txBody>
          <a:bodyPr wrap="square" rtlCol="0" anchor="t">
            <a:spAutoFit/>
          </a:bodyPr>
          <a:p>
            <a:r>
              <a:rPr lang="en-US"/>
              <a:t>① 开关panel电源</a:t>
            </a:r>
            <a:endParaRPr lang="en-US"/>
          </a:p>
        </p:txBody>
      </p:sp>
      <p:sp>
        <p:nvSpPr>
          <p:cNvPr id="3" name="Text Box 2"/>
          <p:cNvSpPr txBox="1"/>
          <p:nvPr/>
        </p:nvSpPr>
        <p:spPr>
          <a:xfrm>
            <a:off x="248285" y="1485900"/>
            <a:ext cx="7562850" cy="4831080"/>
          </a:xfrm>
          <a:prstGeom prst="rect">
            <a:avLst/>
          </a:prstGeom>
          <a:noFill/>
        </p:spPr>
        <p:txBody>
          <a:bodyPr wrap="square" rtlCol="0" anchor="t">
            <a:spAutoFit/>
          </a:bodyPr>
          <a:p>
            <a:r>
              <a:rPr lang="en-US" sz="1400"/>
              <a:t>// mdss_dsi.c   event_handler   MDSS_EVENT_LINK_READY|MDSS_EVENT_PANEL_OFF</a:t>
            </a:r>
            <a:endParaRPr lang="en-US" sz="1400"/>
          </a:p>
          <a:p>
            <a:endParaRPr lang="en-US" sz="1400"/>
          </a:p>
          <a:p>
            <a:r>
              <a:rPr lang="en-US" sz="1400"/>
              <a:t>dsi_panel_device_register</a:t>
            </a:r>
            <a:endParaRPr lang="en-US" sz="1400"/>
          </a:p>
          <a:p>
            <a:r>
              <a:rPr lang="en-US" sz="1400"/>
              <a:t>    ctrl_pdata-&gt;panel_data.event_handler = mdss_dsi_event_handler;</a:t>
            </a:r>
            <a:endParaRPr lang="en-US" sz="1400"/>
          </a:p>
          <a:p>
            <a:endParaRPr lang="en-US" sz="1400"/>
          </a:p>
          <a:p>
            <a:endParaRPr lang="en-US" sz="1400"/>
          </a:p>
          <a:p>
            <a:r>
              <a:rPr lang="en-US" sz="1400"/>
              <a:t>mdss_dsi_event_handler</a:t>
            </a:r>
            <a:r>
              <a:rPr lang="en-US" altLang="en-US" sz="1400"/>
              <a:t>()</a:t>
            </a:r>
            <a:endParaRPr lang="en-US" sz="1400"/>
          </a:p>
          <a:p>
            <a:endParaRPr lang="en-US" sz="1400"/>
          </a:p>
          <a:p>
            <a:r>
              <a:rPr lang="en-US" sz="1400"/>
              <a:t>MDSS_EVENT_LINK_READY|MDSS_EVENT_PANEL_OFF</a:t>
            </a:r>
            <a:endParaRPr lang="en-US" sz="1400"/>
          </a:p>
          <a:p>
            <a:r>
              <a:rPr lang="en-US" sz="1400"/>
              <a:t>   </a:t>
            </a:r>
            <a:endParaRPr lang="en-US" sz="1400"/>
          </a:p>
          <a:p>
            <a:r>
              <a:rPr lang="en-US" sz="1400"/>
              <a:t>   mdss_dsi_on</a:t>
            </a:r>
            <a:r>
              <a:rPr lang="en-US" altLang="en-US" sz="1400"/>
              <a:t>()</a:t>
            </a:r>
            <a:r>
              <a:rPr lang="en-US" sz="1400"/>
              <a:t> | mdss_dsi_off</a:t>
            </a:r>
            <a:r>
              <a:rPr lang="en-US" altLang="en-US" sz="1400"/>
              <a:t>()</a:t>
            </a:r>
            <a:endParaRPr lang="en-US" sz="1400"/>
          </a:p>
          <a:p>
            <a:endParaRPr lang="en-US" sz="1400"/>
          </a:p>
          <a:p>
            <a:r>
              <a:rPr lang="en-US" sz="1400"/>
              <a:t>            mdss_dsi_panel_power_ctrl(struct mdss_panel_data * pdata, int power_state)(struct mdss_panel_data *pdata,int power_state)</a:t>
            </a:r>
            <a:endParaRPr lang="en-US" sz="1400"/>
          </a:p>
          <a:p>
            <a:endParaRPr lang="en-US" sz="1400"/>
          </a:p>
          <a:p>
            <a:r>
              <a:rPr lang="en-US" sz="1400"/>
              <a:t>                    case MDSS_PANEL_POWER_OFF:</a:t>
            </a:r>
            <a:endParaRPr lang="en-US" sz="1400"/>
          </a:p>
          <a:p>
            <a:r>
              <a:rPr lang="en-US" sz="1400"/>
              <a:t>                    mdss_dsi_panel_power_off(pdata);   // ☆</a:t>
            </a:r>
            <a:endParaRPr lang="en-US" sz="1400"/>
          </a:p>
          <a:p>
            <a:endParaRPr lang="en-US" sz="1400"/>
          </a:p>
          <a:p>
            <a:r>
              <a:rPr lang="en-US" sz="1400"/>
              <a:t>                    case MDSS_PANEL_POWER_ON:</a:t>
            </a:r>
            <a:endParaRPr lang="en-US" sz="1400"/>
          </a:p>
          <a:p>
            <a:r>
              <a:rPr lang="en-US" sz="1400"/>
              <a:t>                     mdss_dsi_panel_power_on(pdata);   // ☆</a:t>
            </a:r>
            <a:endParaRPr lang="en-US" sz="1400"/>
          </a:p>
          <a:p>
            <a:endParaRPr lang="en-US" sz="1400"/>
          </a:p>
        </p:txBody>
      </p:sp>
      <p:cxnSp>
        <p:nvCxnSpPr>
          <p:cNvPr id="4" name="Straight Arrow Connector 3"/>
          <p:cNvCxnSpPr/>
          <p:nvPr/>
        </p:nvCxnSpPr>
        <p:spPr>
          <a:xfrm flipH="1">
            <a:off x="2056130" y="2300605"/>
            <a:ext cx="3175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H="1">
            <a:off x="1260475" y="3986530"/>
            <a:ext cx="10795" cy="2647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1313815" y="4453255"/>
            <a:ext cx="65722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1504315" y="3573145"/>
            <a:ext cx="3238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255" y="1039495"/>
            <a:ext cx="2540000" cy="368300"/>
          </a:xfrm>
          <a:prstGeom prst="rect">
            <a:avLst/>
          </a:prstGeom>
          <a:noFill/>
        </p:spPr>
        <p:txBody>
          <a:bodyPr wrap="square" rtlCol="0" anchor="t">
            <a:spAutoFit/>
          </a:bodyPr>
          <a:p>
            <a:r>
              <a:rPr lang="en-US"/>
              <a:t>② 开关panel</a:t>
            </a:r>
            <a:endParaRPr lang="en-US"/>
          </a:p>
        </p:txBody>
      </p:sp>
      <p:sp>
        <p:nvSpPr>
          <p:cNvPr id="3" name="Text Box 2"/>
          <p:cNvSpPr txBox="1"/>
          <p:nvPr/>
        </p:nvSpPr>
        <p:spPr>
          <a:xfrm>
            <a:off x="277495" y="1407795"/>
            <a:ext cx="7045960" cy="5477510"/>
          </a:xfrm>
          <a:prstGeom prst="rect">
            <a:avLst/>
          </a:prstGeom>
          <a:noFill/>
        </p:spPr>
        <p:txBody>
          <a:bodyPr wrap="square" rtlCol="0" anchor="t">
            <a:spAutoFit/>
          </a:bodyPr>
          <a:p>
            <a:r>
              <a:rPr lang="en-US" sz="1400"/>
              <a:t>/*  MDSS_EVENT_UNBLANK | MDSS_EVENT_BLANK (drivers\video\msm\mdss\mdss_dsi.c)*/</a:t>
            </a:r>
            <a:endParaRPr lang="en-US" sz="1400"/>
          </a:p>
          <a:p>
            <a:r>
              <a:rPr lang="en-US" sz="1400">
                <a:solidFill>
                  <a:srgbClr val="FF0000"/>
                </a:solidFill>
              </a:rPr>
              <a:t>mdss_dsi_event_handler</a:t>
            </a:r>
            <a:r>
              <a:rPr lang="en-US" altLang="en-US" sz="1400">
                <a:solidFill>
                  <a:srgbClr val="FF0000"/>
                </a:solidFill>
              </a:rPr>
              <a:t>()</a:t>
            </a:r>
            <a:endParaRPr lang="en-US" sz="1400"/>
          </a:p>
          <a:p>
            <a:r>
              <a:rPr lang="en-US" sz="1400"/>
              <a:t>        case MDSS_EVENT_UNBLANK:</a:t>
            </a:r>
            <a:endParaRPr lang="en-US" sz="1400"/>
          </a:p>
          <a:p>
            <a:r>
              <a:rPr lang="en-US" sz="1400"/>
              <a:t>        if (ctrl_pdata-&gt;on_cmds.link_state == DSI_LP_MODE)</a:t>
            </a:r>
            <a:endParaRPr lang="en-US" sz="1400"/>
          </a:p>
          <a:p>
            <a:r>
              <a:rPr lang="en-US" sz="1400"/>
              <a:t>            rc =</a:t>
            </a:r>
            <a:r>
              <a:rPr lang="en-US" sz="1400">
                <a:solidFill>
                  <a:srgbClr val="FF0000"/>
                </a:solidFill>
              </a:rPr>
              <a:t> mdss_dsi_unblank</a:t>
            </a:r>
            <a:r>
              <a:rPr lang="en-US" sz="1400"/>
              <a:t>(pdata);   // ☆</a:t>
            </a:r>
            <a:endParaRPr lang="en-US" sz="1400"/>
          </a:p>
          <a:p>
            <a:r>
              <a:rPr lang="en-US" sz="1400"/>
              <a:t>        break;</a:t>
            </a:r>
            <a:endParaRPr lang="en-US" sz="1400"/>
          </a:p>
          <a:p>
            <a:endParaRPr lang="en-US" sz="1400"/>
          </a:p>
          <a:p>
            <a:r>
              <a:rPr lang="en-US" sz="1400"/>
              <a:t>    case MDSS_EVENT_PANEL_ON:</a:t>
            </a:r>
            <a:endParaRPr lang="en-US" sz="1400"/>
          </a:p>
          <a:p>
            <a:r>
              <a:rPr lang="en-US" sz="1400"/>
              <a:t>        ctrl_pdata-&gt;ctrl_state |= CTRL_STATE_MDP_ACTIVE;</a:t>
            </a:r>
            <a:endParaRPr lang="en-US" sz="1400"/>
          </a:p>
          <a:p>
            <a:r>
              <a:rPr lang="en-US" sz="1400"/>
              <a:t>        if (ctrl_pdata-&gt;on_cmds.link_state == DSI_HS_MODE)</a:t>
            </a:r>
            <a:endParaRPr lang="en-US" sz="1400"/>
          </a:p>
          <a:p>
            <a:r>
              <a:rPr lang="en-US" sz="1400"/>
              <a:t>            rc = </a:t>
            </a:r>
            <a:r>
              <a:rPr lang="en-US" sz="1400">
                <a:solidFill>
                  <a:srgbClr val="FF0000"/>
                </a:solidFill>
              </a:rPr>
              <a:t>mdss_dsi_unblank</a:t>
            </a:r>
            <a:r>
              <a:rPr lang="en-US" sz="1400"/>
              <a:t>(pdata);</a:t>
            </a:r>
            <a:endParaRPr lang="en-US" sz="1400"/>
          </a:p>
          <a:p>
            <a:r>
              <a:rPr lang="en-US" sz="1400"/>
              <a:t>        pdata-&gt;panel_info.esd_rdy = true;</a:t>
            </a:r>
            <a:endParaRPr lang="en-US" sz="1400"/>
          </a:p>
          <a:p>
            <a:r>
              <a:rPr lang="en-US" sz="1400"/>
              <a:t>        break;</a:t>
            </a:r>
            <a:endParaRPr lang="en-US" sz="1400"/>
          </a:p>
          <a:p>
            <a:r>
              <a:rPr lang="en-US" sz="1400"/>
              <a:t>    case MDSS_EVENT_BLANK:</a:t>
            </a:r>
            <a:endParaRPr lang="en-US" sz="1400"/>
          </a:p>
          <a:p>
            <a:r>
              <a:rPr lang="en-US" sz="1400"/>
              <a:t>        if (ctrl_pdata-&gt;off_cmds.link_state == DSI_HS_MODE)</a:t>
            </a:r>
            <a:endParaRPr lang="en-US" sz="1400"/>
          </a:p>
          <a:p>
            <a:r>
              <a:rPr lang="en-US" sz="1400"/>
              <a:t>            rc = </a:t>
            </a:r>
            <a:r>
              <a:rPr lang="en-US" sz="1400">
                <a:solidFill>
                  <a:srgbClr val="FF0000"/>
                </a:solidFill>
              </a:rPr>
              <a:t>mdss_dsi_blank</a:t>
            </a:r>
            <a:r>
              <a:rPr lang="en-US" sz="1400"/>
              <a:t>(pdata, power_state); // ☆</a:t>
            </a:r>
            <a:endParaRPr lang="en-US" sz="1400"/>
          </a:p>
          <a:p>
            <a:r>
              <a:rPr lang="en-US" sz="1400"/>
              <a:t>        break;</a:t>
            </a:r>
            <a:endParaRPr lang="en-US" sz="1400"/>
          </a:p>
          <a:p>
            <a:r>
              <a:rPr lang="en-US" sz="1400"/>
              <a:t>    case MDSS_EVENT_PANEL_OFF:</a:t>
            </a:r>
            <a:endParaRPr lang="en-US" sz="1400"/>
          </a:p>
          <a:p>
            <a:r>
              <a:rPr lang="en-US" sz="1400"/>
              <a:t>        ctrl_pdata-&gt;ctrl_state &amp;= ~CTRL_STATE_MDP_ACTIVE;</a:t>
            </a:r>
            <a:endParaRPr lang="en-US" sz="1400"/>
          </a:p>
          <a:p>
            <a:r>
              <a:rPr lang="en-US" sz="1400"/>
              <a:t>        if (ctrl_pdata-&gt;off_cmds.link_state == DSI_LP_MODE)</a:t>
            </a:r>
            <a:endParaRPr lang="en-US" sz="1400"/>
          </a:p>
          <a:p>
            <a:r>
              <a:rPr lang="en-US" sz="1400"/>
              <a:t>            rc = </a:t>
            </a:r>
            <a:r>
              <a:rPr lang="en-US" sz="1400">
                <a:solidFill>
                  <a:srgbClr val="FF0000"/>
                </a:solidFill>
              </a:rPr>
              <a:t>mdss_dsi_blank</a:t>
            </a:r>
            <a:r>
              <a:rPr lang="en-US" sz="1400"/>
              <a:t>(pdata, power_state);</a:t>
            </a:r>
            <a:endParaRPr lang="en-US" sz="1400"/>
          </a:p>
          <a:p>
            <a:r>
              <a:rPr lang="en-US" sz="1400"/>
              <a:t>        rc = </a:t>
            </a:r>
            <a:r>
              <a:rPr lang="en-US" sz="1400">
                <a:solidFill>
                  <a:srgbClr val="FF0000"/>
                </a:solidFill>
              </a:rPr>
              <a:t>mdss_dsi_of</a:t>
            </a:r>
            <a:r>
              <a:rPr lang="en-US" sz="1400"/>
              <a:t>f(pdata, power_state);</a:t>
            </a:r>
            <a:endParaRPr lang="en-US" sz="1400"/>
          </a:p>
          <a:p>
            <a:r>
              <a:rPr lang="en-US" sz="1400"/>
              <a:t>        break;</a:t>
            </a:r>
            <a:endParaRPr lang="en-US" sz="1400"/>
          </a:p>
          <a:p>
            <a:endParaRPr lang="en-US" sz="1400"/>
          </a:p>
        </p:txBody>
      </p:sp>
      <p:sp>
        <p:nvSpPr>
          <p:cNvPr id="4" name="Text Box 3"/>
          <p:cNvSpPr txBox="1"/>
          <p:nvPr/>
        </p:nvSpPr>
        <p:spPr>
          <a:xfrm>
            <a:off x="6289040" y="1691640"/>
            <a:ext cx="6885940" cy="2461260"/>
          </a:xfrm>
          <a:prstGeom prst="rect">
            <a:avLst/>
          </a:prstGeom>
          <a:noFill/>
        </p:spPr>
        <p:txBody>
          <a:bodyPr wrap="square" rtlCol="0" anchor="t">
            <a:spAutoFit/>
          </a:bodyPr>
          <a:p>
            <a:r>
              <a:rPr lang="en-US" sz="1400"/>
              <a:t>// mdss_dsi_unblank |mdss_dsi_blank 函数追踪</a:t>
            </a:r>
            <a:endParaRPr lang="en-US" sz="1400"/>
          </a:p>
          <a:p>
            <a:endParaRPr lang="en-US" sz="1400"/>
          </a:p>
          <a:p>
            <a:r>
              <a:rPr lang="en-US" sz="1400">
                <a:solidFill>
                  <a:srgbClr val="FF0000"/>
                </a:solidFill>
              </a:rPr>
              <a:t>mdss_dsi_unblank</a:t>
            </a:r>
            <a:r>
              <a:rPr lang="en-US" altLang="en-US" sz="1400">
                <a:solidFill>
                  <a:srgbClr val="FF0000"/>
                </a:solidFill>
              </a:rPr>
              <a:t>()</a:t>
            </a:r>
            <a:endParaRPr lang="en-US" sz="1400"/>
          </a:p>
          <a:p>
            <a:r>
              <a:rPr lang="en-US" sz="1400"/>
              <a:t>         ATRACE_BEGIN("dsi_panel_on");</a:t>
            </a:r>
            <a:endParaRPr lang="en-US" sz="1400"/>
          </a:p>
          <a:p>
            <a:r>
              <a:rPr lang="en-US" sz="1400"/>
              <a:t>        mdss_dsi_ctrl_pdata  ctrl_pdata-&gt;on(pdata);</a:t>
            </a:r>
            <a:endParaRPr lang="en-US" sz="1400"/>
          </a:p>
          <a:p>
            <a:r>
              <a:rPr lang="en-US" sz="1400"/>
              <a:t>         ATRACE_END("dsi_panel_on");</a:t>
            </a:r>
            <a:endParaRPr lang="en-US" sz="1400"/>
          </a:p>
          <a:p>
            <a:endParaRPr lang="en-US" sz="1400"/>
          </a:p>
          <a:p>
            <a:r>
              <a:rPr lang="en-US" sz="1400">
                <a:solidFill>
                  <a:srgbClr val="FF0000"/>
                </a:solidFill>
              </a:rPr>
              <a:t>mdss_dsi_blank</a:t>
            </a:r>
            <a:r>
              <a:rPr lang="en-US" altLang="en-US" sz="1400">
                <a:solidFill>
                  <a:srgbClr val="FF0000"/>
                </a:solidFill>
              </a:rPr>
              <a:t>()</a:t>
            </a:r>
            <a:endParaRPr lang="en-US" sz="1400"/>
          </a:p>
          <a:p>
            <a:r>
              <a:rPr lang="en-US" sz="1400"/>
              <a:t>       ATRACE_BEGIN("dsi_panel_off");</a:t>
            </a:r>
            <a:endParaRPr lang="en-US" sz="1400"/>
          </a:p>
          <a:p>
            <a:r>
              <a:rPr lang="en-US" sz="1400"/>
              <a:t>       mdss_dsi_ctrl_pdata  ctrl_pdata-&gt;off(pdata);</a:t>
            </a:r>
            <a:endParaRPr lang="en-US" sz="1400"/>
          </a:p>
          <a:p>
            <a:r>
              <a:rPr lang="en-US" sz="1400"/>
              <a:t>       ATRACE_END("dsi_panel_off");</a:t>
            </a:r>
            <a:endParaRPr 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1120" y="1092200"/>
            <a:ext cx="10241280" cy="5477510"/>
          </a:xfrm>
          <a:prstGeom prst="rect">
            <a:avLst/>
          </a:prstGeom>
          <a:noFill/>
        </p:spPr>
        <p:txBody>
          <a:bodyPr wrap="square" rtlCol="0">
            <a:spAutoFit/>
          </a:bodyPr>
          <a:p>
            <a:r>
              <a:rPr lang="en-US" sz="1400"/>
              <a:t>// 解析lcm dts ，开关panel 回调函数赋值 (drivers\video</a:t>
            </a:r>
            <a:r>
              <a:rPr lang="en-US" altLang="en-US" sz="1400"/>
              <a:t>\fbdev</a:t>
            </a:r>
            <a:r>
              <a:rPr lang="en-US" sz="1400"/>
              <a:t>\msm\mdss\Mdss_dsi_panel.c) </a:t>
            </a:r>
            <a:endParaRPr lang="en-US" sz="1400"/>
          </a:p>
          <a:p>
            <a:endParaRPr lang="en-US" sz="1400"/>
          </a:p>
          <a:p>
            <a:r>
              <a:rPr lang="en-US" sz="1400"/>
              <a:t>/* 0.解析lcm的dtsi，开关屏函数赋值 */</a:t>
            </a:r>
            <a:endParaRPr lang="en-US" sz="1400"/>
          </a:p>
          <a:p>
            <a:r>
              <a:rPr lang="en-US" sz="1400">
                <a:solidFill>
                  <a:srgbClr val="FF0000"/>
                </a:solidFill>
              </a:rPr>
              <a:t>mdss_dsi_panel_init</a:t>
            </a:r>
            <a:endParaRPr lang="en-US" sz="1400"/>
          </a:p>
          <a:p>
            <a:r>
              <a:rPr lang="en-US" sz="1400"/>
              <a:t>      mdss_dsi_ctrl_pdata  ctrl_pdata-&gt;on = mdss_dsi_panel_on;</a:t>
            </a:r>
            <a:endParaRPr lang="en-US" sz="1400"/>
          </a:p>
          <a:p>
            <a:r>
              <a:rPr lang="en-US" sz="1400"/>
              <a:t>      mdss_dsi_ctrl_pdata  ctrl_pdata-&gt;off = mdss_dsi_panel_off;</a:t>
            </a:r>
            <a:endParaRPr lang="en-US" sz="1400"/>
          </a:p>
          <a:p>
            <a:endParaRPr lang="en-US" sz="1400"/>
          </a:p>
          <a:p>
            <a:r>
              <a:rPr lang="en-US" sz="1400"/>
              <a:t>/* 1. 解析 on/off cmd data */</a:t>
            </a:r>
            <a:endParaRPr lang="en-US" sz="1400"/>
          </a:p>
          <a:p>
            <a:r>
              <a:rPr lang="en-US" sz="1400">
                <a:solidFill>
                  <a:srgbClr val="FF0000"/>
                </a:solidFill>
              </a:rPr>
              <a:t>mdss_dsi_parse_dcs_cmds</a:t>
            </a:r>
            <a:r>
              <a:rPr lang="en-US" sz="1400"/>
              <a:t>(np, &amp;pt-&gt;on_cmds,</a:t>
            </a:r>
            <a:endParaRPr lang="en-US" sz="1400"/>
          </a:p>
          <a:p>
            <a:r>
              <a:rPr lang="en-US" sz="1400"/>
              <a:t>        "qcom,mdss-dsi-on-command","qcom,mdss-dsi-on-command-state");</a:t>
            </a:r>
            <a:endParaRPr lang="en-US" sz="1400"/>
          </a:p>
          <a:p>
            <a:endParaRPr lang="en-US" sz="1400"/>
          </a:p>
          <a:p>
            <a:r>
              <a:rPr lang="en-US" sz="1400">
                <a:solidFill>
                  <a:srgbClr val="FF0000"/>
                </a:solidFill>
              </a:rPr>
              <a:t>mdss_dsi_parse_dcs_cmds</a:t>
            </a:r>
            <a:r>
              <a:rPr lang="en-US" sz="1400"/>
              <a:t>(np, &amp;ctrl_pdata-&gt;off_cmds,</a:t>
            </a:r>
            <a:endParaRPr lang="en-US" sz="1400"/>
          </a:p>
          <a:p>
            <a:r>
              <a:rPr lang="en-US" sz="1400"/>
              <a:t>        "qcom,mdss-dsi-off-command", "qcom,mdss-dsi-off-command-state");</a:t>
            </a:r>
            <a:endParaRPr lang="en-US" sz="1400"/>
          </a:p>
          <a:p>
            <a:endParaRPr lang="en-US" sz="1400"/>
          </a:p>
          <a:p>
            <a:endParaRPr lang="en-US" sz="1400"/>
          </a:p>
          <a:p>
            <a:endParaRPr lang="en-US" sz="1400"/>
          </a:p>
          <a:p>
            <a:r>
              <a:rPr lang="en-US" sz="1400"/>
              <a:t>/* 2. 执行开关屏命令参数函数 */ </a:t>
            </a:r>
            <a:endParaRPr lang="en-US" sz="1400"/>
          </a:p>
          <a:p>
            <a:r>
              <a:rPr lang="en-US" sz="1400">
                <a:solidFill>
                  <a:srgbClr val="FF0000"/>
                </a:solidFill>
              </a:rPr>
              <a:t>mdss_dsi_panel_on</a:t>
            </a:r>
            <a:r>
              <a:rPr lang="en-US" altLang="en-US" sz="1400">
                <a:solidFill>
                  <a:srgbClr val="FF0000"/>
                </a:solidFill>
              </a:rPr>
              <a:t>()</a:t>
            </a:r>
            <a:endParaRPr lang="en-US" sz="1400"/>
          </a:p>
          <a:p>
            <a:r>
              <a:rPr lang="en-US" sz="1400"/>
              <a:t>    mdss_dsi_panel_cmds_send(ctrl, on_cmds, CMD_REQ_COMMIT);</a:t>
            </a:r>
            <a:endParaRPr lang="en-US" sz="1400"/>
          </a:p>
          <a:p>
            <a:r>
              <a:rPr lang="en-US" altLang="en-US" sz="1400"/>
              <a:t>    mdss_dsi_cmdlist_put()</a:t>
            </a:r>
            <a:endParaRPr lang="en-US" altLang="en-US" sz="1400"/>
          </a:p>
          <a:p>
            <a:endParaRPr lang="en-US" sz="1400"/>
          </a:p>
          <a:p>
            <a:endParaRPr lang="en-US" sz="1400"/>
          </a:p>
          <a:p>
            <a:r>
              <a:rPr lang="en-US" sz="1400">
                <a:solidFill>
                  <a:srgbClr val="FF0000"/>
                </a:solidFill>
              </a:rPr>
              <a:t>mdss_dsi_panel_off</a:t>
            </a:r>
            <a:r>
              <a:rPr lang="en-US" altLang="en-US" sz="1400">
                <a:solidFill>
                  <a:srgbClr val="FF0000"/>
                </a:solidFill>
              </a:rPr>
              <a:t>()</a:t>
            </a:r>
            <a:endParaRPr lang="en-US" sz="1400"/>
          </a:p>
          <a:p>
            <a:r>
              <a:rPr lang="en-US" sz="1400"/>
              <a:t>        mdss_dsi_panel_cmds_send(ctrl, &amp;ctrl-&gt;off_cmds, CMD_REQ_COMMIT);</a:t>
            </a:r>
            <a:endParaRPr lang="en-US" sz="1400"/>
          </a:p>
          <a:p>
            <a:r>
              <a:rPr lang="en-US" altLang="en-US" sz="1400"/>
              <a:t>        mdss_dsi_cmdlist_put</a:t>
            </a:r>
            <a:endParaRPr lang="en-US"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70510" y="1139825"/>
            <a:ext cx="5255895" cy="922020"/>
          </a:xfrm>
          <a:prstGeom prst="rect">
            <a:avLst/>
          </a:prstGeom>
          <a:noFill/>
        </p:spPr>
        <p:txBody>
          <a:bodyPr wrap="square" rtlCol="0" anchor="t">
            <a:spAutoFit/>
          </a:bodyPr>
          <a:p>
            <a:r>
              <a:rPr lang="en-US"/>
              <a:t>AP：Application Processor，即应用芯片</a:t>
            </a:r>
            <a:endParaRPr lang="en-US"/>
          </a:p>
          <a:p>
            <a:endParaRPr lang="en-US"/>
          </a:p>
          <a:p>
            <a:r>
              <a:rPr lang="en-US"/>
              <a:t>BP：Baseband Processor，即基带芯片</a:t>
            </a:r>
            <a:endParaRPr lang="en-US"/>
          </a:p>
        </p:txBody>
      </p:sp>
      <p:sp>
        <p:nvSpPr>
          <p:cNvPr id="3" name="Text Box 2"/>
          <p:cNvSpPr txBox="1"/>
          <p:nvPr/>
        </p:nvSpPr>
        <p:spPr>
          <a:xfrm>
            <a:off x="212090" y="2462530"/>
            <a:ext cx="11299190" cy="2584450"/>
          </a:xfrm>
          <a:prstGeom prst="rect">
            <a:avLst/>
          </a:prstGeom>
          <a:noFill/>
        </p:spPr>
        <p:txBody>
          <a:bodyPr wrap="square" rtlCol="0" anchor="t">
            <a:spAutoFit/>
          </a:bodyPr>
          <a:p>
            <a:r>
              <a:rPr lang="en-US"/>
              <a:t>AP上面则运行了我们通常的操作系统和应用软件，如Android、Windows  phone 7这些。而我们通常所说的双核啊、四核啊这些就是指的其AP核的多少了吧。</a:t>
            </a:r>
            <a:endParaRPr lang="en-US"/>
          </a:p>
          <a:p>
            <a:endParaRPr lang="en-US"/>
          </a:p>
          <a:p>
            <a:r>
              <a:rPr lang="en-US"/>
              <a:t>因此可以这样理解，AP可以算作是你的电脑，BP则是电脑的modem，没有modem，你没有办法和外界通信。</a:t>
            </a:r>
            <a:endParaRPr lang="en-US"/>
          </a:p>
          <a:p>
            <a:endParaRPr lang="en-US"/>
          </a:p>
          <a:p>
            <a:r>
              <a:rPr lang="en-US"/>
              <a:t>BP主要的作用是发送和接受各种数据，即和通信息息相关，BP中的DSP实现了协议的算法，对数据进行编解码，BP中的CPU则负责协调控制与基站和AP的通信。BP中的电源管理模块对手机的待机时间有很大的影响呢，因为大多数时间BP的cpu都应该处于idle状态，每隔一段时间才打开查看paging channel上是否有呼叫进入。另外，SIM模块也是直接和BP相连接的，对SIM卡的操作也是通过BP进行的。</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8580" y="312420"/>
            <a:ext cx="7186930" cy="3692525"/>
          </a:xfrm>
          <a:prstGeom prst="rect">
            <a:avLst/>
          </a:prstGeom>
          <a:noFill/>
        </p:spPr>
        <p:txBody>
          <a:bodyPr wrap="square" rtlCol="0" anchor="t">
            <a:spAutoFit/>
          </a:bodyPr>
          <a:p>
            <a:r>
              <a:rPr lang="en-US"/>
              <a:t>二、linux内核中Makefile、Kconfig、.config的关系</a:t>
            </a:r>
            <a:endParaRPr lang="en-US"/>
          </a:p>
          <a:p>
            <a:endParaRPr lang="en-US"/>
          </a:p>
          <a:p>
            <a:r>
              <a:rPr lang="en-US"/>
              <a:t>（1）三者的作用</a:t>
            </a:r>
            <a:endParaRPr lang="en-US"/>
          </a:p>
          <a:p>
            <a:endParaRPr lang="en-US"/>
          </a:p>
          <a:p>
            <a:r>
              <a:rPr lang="en-US"/>
              <a:t>简单来说就是去饭店点菜：Kconfig是菜单，Makefile是做法，.config就是你点的菜</a:t>
            </a:r>
            <a:endParaRPr lang="en-US"/>
          </a:p>
          <a:p>
            <a:endParaRPr lang="en-US"/>
          </a:p>
          <a:p>
            <a:r>
              <a:rPr lang="en-US"/>
              <a:t>Makefile：一个文本形式的文件，编译源文件的方法。</a:t>
            </a:r>
            <a:endParaRPr lang="en-US"/>
          </a:p>
          <a:p>
            <a:endParaRPr lang="en-US"/>
          </a:p>
          <a:p>
            <a:r>
              <a:rPr lang="en-US"/>
              <a:t>Kconfig：一个文本形式的文件，内核的配置菜单。</a:t>
            </a:r>
            <a:endParaRPr lang="en-US"/>
          </a:p>
          <a:p>
            <a:endParaRPr lang="en-US"/>
          </a:p>
          <a:p>
            <a:r>
              <a:rPr lang="en-US"/>
              <a:t>.config：编译所依据的配置。</a:t>
            </a:r>
            <a:endParaRPr 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725" y="476885"/>
            <a:ext cx="6884035" cy="7293610"/>
          </a:xfrm>
          <a:prstGeom prst="rect">
            <a:avLst/>
          </a:prstGeom>
          <a:noFill/>
        </p:spPr>
        <p:txBody>
          <a:bodyPr wrap="square" rtlCol="0" anchor="t">
            <a:spAutoFit/>
          </a:bodyPr>
          <a:p>
            <a:r>
              <a:rPr lang="en-US"/>
              <a:t>（2）三者的语法</a:t>
            </a:r>
            <a:endParaRPr lang="en-US"/>
          </a:p>
          <a:p>
            <a:endParaRPr lang="en-US"/>
          </a:p>
          <a:p>
            <a:r>
              <a:rPr lang="en-US"/>
              <a:t>1、Ｍakefile</a:t>
            </a:r>
            <a:endParaRPr lang="en-US"/>
          </a:p>
          <a:p>
            <a:endParaRPr lang="en-US"/>
          </a:p>
          <a:p>
            <a:r>
              <a:rPr lang="en-US"/>
              <a:t>目标定义：目标定义就是用来定义哪些内容要做为模块编译，哪些要编译链接进内核。</a:t>
            </a:r>
            <a:endParaRPr lang="en-US"/>
          </a:p>
          <a:p>
            <a:endParaRPr lang="en-US"/>
          </a:p>
          <a:p>
            <a:r>
              <a:rPr lang="en-US"/>
              <a:t>直接编译：</a:t>
            </a:r>
            <a:endParaRPr lang="en-US"/>
          </a:p>
          <a:p>
            <a:endParaRPr lang="en-US"/>
          </a:p>
          <a:p>
            <a:r>
              <a:rPr lang="en-US"/>
              <a:t>obj-y      += hello.o</a:t>
            </a:r>
            <a:endParaRPr lang="en-US"/>
          </a:p>
          <a:p>
            <a:endParaRPr lang="en-US"/>
          </a:p>
          <a:p>
            <a:r>
              <a:rPr lang="en-US"/>
              <a:t>表示要由hello.c或者hello.s文件编译得到hello.o并链接进内核</a:t>
            </a:r>
            <a:endParaRPr lang="en-US"/>
          </a:p>
          <a:p>
            <a:endParaRPr lang="en-US"/>
          </a:p>
          <a:p>
            <a:r>
              <a:rPr lang="en-US"/>
              <a:t>而更常见的做法是根据.config文件的CONFIG_ 变量来决定文件的编译方式 ：</a:t>
            </a:r>
            <a:endParaRPr lang="en-US"/>
          </a:p>
          <a:p>
            <a:endParaRPr lang="en-US"/>
          </a:p>
          <a:p>
            <a:r>
              <a:rPr lang="en-US"/>
              <a:t>条件编译：</a:t>
            </a:r>
            <a:endParaRPr lang="en-US"/>
          </a:p>
          <a:p>
            <a:endParaRPr lang="en-US"/>
          </a:p>
          <a:p>
            <a:r>
              <a:rPr lang="en-US"/>
              <a:t>obj-$(CONFIG_HELLO) += hello.o</a:t>
            </a:r>
            <a:endParaRPr lang="en-US"/>
          </a:p>
          <a:p>
            <a:endParaRPr lang="en-US"/>
          </a:p>
          <a:p>
            <a:r>
              <a:rPr lang="en-US"/>
              <a:t>obj-m则表示该文件要作为模块编译。</a:t>
            </a:r>
            <a:endParaRPr lang="en-US"/>
          </a:p>
          <a:p>
            <a:endParaRPr lang="en-US"/>
          </a:p>
          <a:p>
            <a:r>
              <a:rPr lang="en-US"/>
              <a:t>除了y，m以外的obj-x形式的目标都不会被编译。</a:t>
            </a:r>
            <a:endParaRPr lang="en-US"/>
          </a:p>
          <a:p>
            <a:endParaRPr lang="en-US"/>
          </a:p>
          <a:p>
            <a:r>
              <a:rPr lang="en-US"/>
              <a:t> </a:t>
            </a:r>
            <a:endParaRPr lang="en-US"/>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525" y="482600"/>
            <a:ext cx="7372985" cy="6339205"/>
          </a:xfrm>
          <a:prstGeom prst="rect">
            <a:avLst/>
          </a:prstGeom>
          <a:noFill/>
        </p:spPr>
        <p:txBody>
          <a:bodyPr wrap="square" rtlCol="0" anchor="t">
            <a:spAutoFit/>
          </a:bodyPr>
          <a:p>
            <a:r>
              <a:rPr lang="en-US" sz="1400"/>
              <a:t>2、Kconfig</a:t>
            </a:r>
            <a:endParaRPr lang="en-US" sz="1400"/>
          </a:p>
          <a:p>
            <a:endParaRPr lang="en-US" sz="1400"/>
          </a:p>
          <a:p>
            <a:r>
              <a:rPr lang="en-US" sz="1400"/>
              <a:t>类型定义： </a:t>
            </a:r>
            <a:endParaRPr lang="en-US" sz="1400"/>
          </a:p>
          <a:p>
            <a:endParaRPr lang="en-US" sz="1400"/>
          </a:p>
          <a:p>
            <a:r>
              <a:rPr lang="en-US" sz="1400"/>
              <a:t>每个config菜单项都要有类型定义: bool布尔类型、 tristate三态(内建、模块、移除)、string字符串、 hex十六进制、integer整型。 </a:t>
            </a:r>
            <a:endParaRPr lang="en-US" sz="1400"/>
          </a:p>
          <a:p>
            <a:r>
              <a:rPr lang="en-US" sz="1400"/>
              <a:t>例如： </a:t>
            </a:r>
            <a:endParaRPr lang="en-US" sz="1400"/>
          </a:p>
          <a:p>
            <a:r>
              <a:rPr lang="en-US" sz="1400"/>
              <a:t>config HELLO_MODULE </a:t>
            </a:r>
            <a:endParaRPr lang="en-US" sz="1400"/>
          </a:p>
          <a:p>
            <a:r>
              <a:rPr lang="en-US" sz="1400"/>
              <a:t>bool "hello test module" </a:t>
            </a:r>
            <a:endParaRPr lang="en-US" sz="1400"/>
          </a:p>
          <a:p>
            <a:r>
              <a:rPr lang="en-US" sz="1400"/>
              <a:t>bool 类型的只能选中或不选中，显示为[ ];</a:t>
            </a:r>
            <a:endParaRPr lang="en-US" sz="1400"/>
          </a:p>
          <a:p>
            <a:endParaRPr lang="en-US" sz="1400"/>
          </a:p>
          <a:p>
            <a:r>
              <a:rPr lang="en-US" sz="1400"/>
              <a:t> tristate类型的菜单项多了编译成内核模块的选项，显示为&lt; &gt; , 假如选择编译成内核模块，则会在.config中生成一个 CONFIG_HELLO_MODULE=m的配置，假如选择内建，就是直接编译成内核影响，就会在.config中生成一个 CONFIG_HELLO_MODULE=y的配置. hex十六进制类型显示为（ ）。</a:t>
            </a:r>
            <a:endParaRPr lang="en-US" sz="1400"/>
          </a:p>
          <a:p>
            <a:endParaRPr lang="en-US" sz="1400"/>
          </a:p>
          <a:p>
            <a:r>
              <a:rPr lang="en-US" sz="1400"/>
              <a:t>目录层次迭代 </a:t>
            </a:r>
            <a:endParaRPr lang="en-US" sz="1400"/>
          </a:p>
          <a:p>
            <a:r>
              <a:rPr lang="en-US" sz="1400"/>
              <a:t>在Kconfig中有类似语句：source"drivers/usb/Kconfig" </a:t>
            </a:r>
            <a:endParaRPr lang="en-US" sz="1400"/>
          </a:p>
          <a:p>
            <a:r>
              <a:rPr lang="en-US" sz="1400"/>
              <a:t>用来包含（或嵌套）新的Kconfig文件，这样便可以使各个目录管理各自的配置内容，使不必把那些配置都写在同一个文件里，方便修改和管理。</a:t>
            </a:r>
            <a:endParaRPr lang="en-US" sz="1400"/>
          </a:p>
          <a:p>
            <a:endParaRPr lang="en-US" sz="1400"/>
          </a:p>
          <a:p>
            <a:r>
              <a:rPr lang="en-US" sz="1400"/>
              <a:t> 配置选项之间的依赖关系：</a:t>
            </a:r>
            <a:endParaRPr lang="en-US" sz="1400"/>
          </a:p>
          <a:p>
            <a:r>
              <a:rPr lang="en-US" sz="1400"/>
              <a:t> depend on:某选项依赖于另外一个选项生成</a:t>
            </a:r>
            <a:endParaRPr lang="en-US" sz="1400"/>
          </a:p>
          <a:p>
            <a:r>
              <a:rPr lang="en-US" sz="1400"/>
              <a:t> select   :反向依赖关系，该选项选中时，同时选中select后面定义的那一项</a:t>
            </a:r>
            <a:endParaRPr lang="en-US" sz="1400"/>
          </a:p>
          <a:p>
            <a:r>
              <a:rPr lang="en-US" sz="1400"/>
              <a:t> requie</a:t>
            </a:r>
            <a:endParaRPr lang="en-US" sz="1400"/>
          </a:p>
          <a:p>
            <a:r>
              <a:rPr lang="en-US" sz="1400"/>
              <a:t> 默认值： default（默认y/n/m等值）</a:t>
            </a:r>
            <a:endParaRPr lang="en-US" sz="1400"/>
          </a:p>
          <a:p>
            <a:r>
              <a:rPr lang="en-US" sz="1400"/>
              <a:t> 输入提示:prompt</a:t>
            </a:r>
            <a:endParaRPr lang="en-US" sz="1400"/>
          </a:p>
          <a:p>
            <a:r>
              <a:rPr lang="en-US" sz="1400"/>
              <a:t> 帮助信息：help</a:t>
            </a:r>
            <a:endParaRPr lang="en-US" sz="1400"/>
          </a:p>
          <a:p>
            <a:endParaRPr 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1435" y="547370"/>
            <a:ext cx="10544810" cy="4246245"/>
          </a:xfrm>
          <a:prstGeom prst="rect">
            <a:avLst/>
          </a:prstGeom>
          <a:noFill/>
        </p:spPr>
        <p:txBody>
          <a:bodyPr wrap="square" rtlCol="0" anchor="t">
            <a:spAutoFit/>
          </a:bodyPr>
          <a:p>
            <a:r>
              <a:rPr lang="en-US"/>
              <a:t>3、.config</a:t>
            </a:r>
            <a:endParaRPr lang="en-US"/>
          </a:p>
          <a:p>
            <a:endParaRPr lang="en-US"/>
          </a:p>
          <a:p>
            <a:r>
              <a:rPr lang="en-US"/>
              <a:t>内核编译参考文件。</a:t>
            </a:r>
            <a:endParaRPr lang="en-US"/>
          </a:p>
          <a:p>
            <a:endParaRPr lang="en-US"/>
          </a:p>
          <a:p>
            <a:r>
              <a:rPr lang="en-US"/>
              <a:t>修改方式：</a:t>
            </a:r>
            <a:endParaRPr lang="en-US"/>
          </a:p>
          <a:p>
            <a:endParaRPr lang="en-US"/>
          </a:p>
          <a:p>
            <a:r>
              <a:rPr lang="en-US"/>
              <a:t>（1）    make menuconfig</a:t>
            </a:r>
            <a:endParaRPr lang="en-US"/>
          </a:p>
          <a:p>
            <a:endParaRPr lang="en-US"/>
          </a:p>
          <a:p>
            <a:r>
              <a:rPr lang="en-US"/>
              <a:t>（2）    make xxx_defconfig</a:t>
            </a:r>
            <a:endParaRPr lang="en-US"/>
          </a:p>
          <a:p>
            <a:endParaRPr lang="en-US"/>
          </a:p>
          <a:p>
            <a:r>
              <a:rPr lang="en-US"/>
              <a:t>（3）    直接修改</a:t>
            </a:r>
            <a:r>
              <a:rPr lang="en-US" altLang="en-US"/>
              <a:t>(kernel/msm-4.4/arch/arm64/configs/sdm660_defconfig)</a:t>
            </a:r>
            <a:endParaRPr lang="en-US"/>
          </a:p>
          <a:p>
            <a:endParaRPr lang="en-US"/>
          </a:p>
          <a:p>
            <a:r>
              <a:rPr lang="en-US"/>
              <a:t>！注意如果直接修改，不一定会生效，因为一些配置可能存在依赖关系，make的时候会根据依赖关系，进行规则的检查，不推荐直接在.config进行修改。</a:t>
            </a:r>
            <a:endParaRPr lang="en-US"/>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7145" y="335915"/>
            <a:ext cx="7213600" cy="6185535"/>
          </a:xfrm>
          <a:prstGeom prst="rect">
            <a:avLst/>
          </a:prstGeom>
          <a:noFill/>
        </p:spPr>
        <p:txBody>
          <a:bodyPr wrap="square" rtlCol="0" anchor="t">
            <a:spAutoFit/>
          </a:bodyPr>
          <a:p>
            <a:r>
              <a:rPr lang="en-US"/>
              <a:t> RK3288 dts和dtsi介绍</a:t>
            </a:r>
            <a:endParaRPr lang="en-US"/>
          </a:p>
          <a:p>
            <a:endParaRPr lang="en-US"/>
          </a:p>
          <a:p>
            <a:r>
              <a:rPr lang="en-US"/>
              <a:t>    Device Tree 是一种描述硬件的数据结构，它起源于 OpenFirmware（OF）。在 Linux2.6 中，ARM 架构的板机硬件细节过多地被硬编码在 arch/arm/plat-xxx 和 arch/arm/mach-xxx，采用 Device Tree 后，许多硬件的细节可以直接透过它传递给 Linux，而不再需要在 kernel 中进行大量的冗余编码。</a:t>
            </a:r>
            <a:endParaRPr lang="en-US"/>
          </a:p>
          <a:p>
            <a:endParaRPr lang="en-US"/>
          </a:p>
          <a:p>
            <a:r>
              <a:rPr lang="en-US"/>
              <a:t>    Device Tree 由一系列被命名的结点（node）和属性（property）组成，而结点本身可包含子节点。所谓属性，其实就是成对出现的 name 和 value 。</a:t>
            </a:r>
            <a:endParaRPr lang="en-US"/>
          </a:p>
          <a:p>
            <a:endParaRPr lang="en-US"/>
          </a:p>
          <a:p>
            <a:r>
              <a:rPr lang="en-US"/>
              <a:t>    在 Device Tree 中，可描述的信息包括（原先这些信息大多被硬编码到 kernel 中）：</a:t>
            </a:r>
            <a:endParaRPr lang="en-US"/>
          </a:p>
          <a:p>
            <a:endParaRPr lang="en-US"/>
          </a:p>
          <a:p>
            <a:r>
              <a:rPr lang="en-US"/>
              <a:t>    CPU的数量和类别</a:t>
            </a:r>
            <a:endParaRPr lang="en-US"/>
          </a:p>
          <a:p>
            <a:r>
              <a:rPr lang="en-US"/>
              <a:t>    内存基地址和大小</a:t>
            </a:r>
            <a:endParaRPr lang="en-US"/>
          </a:p>
          <a:p>
            <a:r>
              <a:rPr lang="en-US"/>
              <a:t>    总线和桥</a:t>
            </a:r>
            <a:endParaRPr lang="en-US"/>
          </a:p>
          <a:p>
            <a:r>
              <a:rPr lang="en-US"/>
              <a:t>    外设连接</a:t>
            </a:r>
            <a:endParaRPr lang="en-US"/>
          </a:p>
          <a:p>
            <a:r>
              <a:rPr lang="en-US"/>
              <a:t>    中断控制器和中断使用情况</a:t>
            </a:r>
            <a:endParaRPr lang="en-US"/>
          </a:p>
          <a:p>
            <a:r>
              <a:rPr lang="en-US"/>
              <a:t>    GPIO控制器和GPIO使用情况</a:t>
            </a:r>
            <a:endParaRPr lang="en-US"/>
          </a:p>
          <a:p>
            <a:r>
              <a:rPr lang="en-US"/>
              <a:t>    Clock控制器和Clock使用情况</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6035" y="1036955"/>
            <a:ext cx="12012295" cy="3415030"/>
          </a:xfrm>
          <a:prstGeom prst="rect">
            <a:avLst/>
          </a:prstGeom>
          <a:noFill/>
        </p:spPr>
        <p:txBody>
          <a:bodyPr wrap="square" rtlCol="0" anchor="t">
            <a:spAutoFit/>
          </a:bodyPr>
          <a:p>
            <a:r>
              <a:rPr lang="en-US"/>
              <a:t> 它基本上就是画一棵电路板上（CPU、总线、设备组成）的树，Bootloader 会将这棵树传递给内核，然后内核可以识别这棵树，并根据它展开出 Linux 内核中的 platform_device、i2c_client、spi_device等设备，而这些设备用到的内存、IRQ 等资源，也被传递给了内核，内核会将这些资源绑定给展开的相应的设备。</a:t>
            </a:r>
            <a:endParaRPr lang="en-US"/>
          </a:p>
          <a:p>
            <a:endParaRPr lang="en-US"/>
          </a:p>
          <a:p>
            <a:r>
              <a:rPr lang="en-US"/>
              <a:t>    .dts 文件是一种 ASCII 文本格式的 Device Tree 描述。基本上，在 ARM Linux 中，一个 .dts 文件对应一个 ARM 的 machine，一般放置在内核的 arch/arm/boot/dts/ 目录。</a:t>
            </a:r>
            <a:endParaRPr lang="en-US"/>
          </a:p>
          <a:p>
            <a:endParaRPr lang="en-US"/>
          </a:p>
          <a:p>
            <a:r>
              <a:rPr lang="en-US"/>
              <a:t>由于一个 SOC 可能对应多个 machine（一个SOC可以对应多个产品和电路板），势必这些 .dts 文件需包含许多共同的部分，Linux 内核为了简化，把 SOC 公用的部分或者多个 machine 共同的部分一般提炼为 .dtsi，类似于C语言的头文件。</a:t>
            </a:r>
            <a:endParaRPr lang="en-US"/>
          </a:p>
          <a:p>
            <a:endParaRPr lang="en-US"/>
          </a:p>
          <a:p>
            <a:r>
              <a:rPr lang="en-US"/>
              <a:t>其他的 machine 对应的 .dts 就是 include 这个 .dtsi 。</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090" y="271780"/>
            <a:ext cx="5019675" cy="368300"/>
          </a:xfrm>
          <a:prstGeom prst="rect">
            <a:avLst/>
          </a:prstGeom>
          <a:noFill/>
        </p:spPr>
        <p:txBody>
          <a:bodyPr wrap="square" rtlCol="0" anchor="t">
            <a:spAutoFit/>
          </a:bodyPr>
          <a:p>
            <a:r>
              <a:rPr lang="en-US"/>
              <a:t>到底什么是嵌入式？什么是单片机？ </a:t>
            </a:r>
            <a:endParaRPr lang="en-US"/>
          </a:p>
        </p:txBody>
      </p:sp>
      <p:sp>
        <p:nvSpPr>
          <p:cNvPr id="3" name="Text Box 2"/>
          <p:cNvSpPr txBox="1"/>
          <p:nvPr/>
        </p:nvSpPr>
        <p:spPr>
          <a:xfrm>
            <a:off x="161290" y="982345"/>
            <a:ext cx="2540000" cy="1198880"/>
          </a:xfrm>
          <a:prstGeom prst="rect">
            <a:avLst/>
          </a:prstGeom>
          <a:noFill/>
        </p:spPr>
        <p:txBody>
          <a:bodyPr wrap="square" rtlCol="0" anchor="t">
            <a:spAutoFit/>
          </a:bodyPr>
          <a:p>
            <a:r>
              <a:rPr lang="en-US"/>
              <a:t>     什么是嵌入式     </a:t>
            </a:r>
            <a:endParaRPr lang="en-US"/>
          </a:p>
          <a:p>
            <a:endParaRPr lang="en-US"/>
          </a:p>
          <a:p>
            <a:endParaRPr lang="en-US"/>
          </a:p>
          <a:p>
            <a:endParaRPr lang="en-US"/>
          </a:p>
        </p:txBody>
      </p:sp>
      <p:sp>
        <p:nvSpPr>
          <p:cNvPr id="4" name="Text Box 3"/>
          <p:cNvSpPr txBox="1"/>
          <p:nvPr/>
        </p:nvSpPr>
        <p:spPr>
          <a:xfrm>
            <a:off x="85090" y="1530985"/>
            <a:ext cx="12202160" cy="2891790"/>
          </a:xfrm>
          <a:prstGeom prst="rect">
            <a:avLst/>
          </a:prstGeom>
          <a:noFill/>
        </p:spPr>
        <p:txBody>
          <a:bodyPr wrap="square" rtlCol="0" anchor="t">
            <a:spAutoFit/>
          </a:bodyPr>
          <a:p>
            <a:r>
              <a:rPr lang="en-US" sz="1400"/>
              <a:t>首先，我们来看看什么是嵌入式。</a:t>
            </a:r>
            <a:endParaRPr lang="en-US" sz="1400"/>
          </a:p>
          <a:p>
            <a:endParaRPr lang="en-US" sz="1400"/>
          </a:p>
          <a:p>
            <a:r>
              <a:rPr lang="en-US" sz="1400"/>
              <a:t>嵌入式，一般是指嵌入式系统，英文叫作：embedded system。嵌入式开发，其实就是对嵌入式系统的开发。</a:t>
            </a:r>
            <a:endParaRPr lang="en-US" sz="1400"/>
          </a:p>
          <a:p>
            <a:endParaRPr lang="en-US" sz="1400"/>
          </a:p>
          <a:p>
            <a:r>
              <a:rPr lang="en-US" sz="1400">
                <a:solidFill>
                  <a:srgbClr val="FF0000"/>
                </a:solidFill>
              </a:rPr>
              <a:t>IEEE（美国电气和电子工程师协会）对嵌入式系统的定义是</a:t>
            </a:r>
            <a:r>
              <a:rPr lang="en-US" sz="1400"/>
              <a:t>：“用于控制、监视或者辅助操作机器和设备的装置”。</a:t>
            </a:r>
            <a:endParaRPr lang="en-US" sz="1400"/>
          </a:p>
          <a:p>
            <a:endParaRPr lang="en-US" sz="1400"/>
          </a:p>
          <a:p>
            <a:r>
              <a:rPr lang="en-US" sz="1400">
                <a:solidFill>
                  <a:srgbClr val="FF0000"/>
                </a:solidFill>
              </a:rPr>
              <a:t>国内学术界的定义更为具体一些，也更容易理解：</a:t>
            </a:r>
            <a:endParaRPr lang="en-US" sz="1400">
              <a:solidFill>
                <a:srgbClr val="FF0000"/>
              </a:solidFill>
            </a:endParaRPr>
          </a:p>
          <a:p>
            <a:endParaRPr lang="en-US" sz="1400"/>
          </a:p>
          <a:p>
            <a:r>
              <a:rPr lang="en-US" sz="1400"/>
              <a:t>嵌入式系统，是以应用为中心，以计算机技术为基础，软件硬件可裁剪，适用于对功能、可靠性、成本、体积、功耗有严格要求的专用计算机系统。</a:t>
            </a:r>
            <a:endParaRPr lang="en-US" sz="1400"/>
          </a:p>
          <a:p>
            <a:endParaRPr lang="en-US" sz="1400"/>
          </a:p>
          <a:p>
            <a:r>
              <a:rPr lang="en-US" sz="1400"/>
              <a:t>以应用为中心，说明嵌入式系统是有明确实际用途的。</a:t>
            </a:r>
            <a:endParaRPr lang="en-US" sz="1400"/>
          </a:p>
          <a:p>
            <a:r>
              <a:rPr lang="en-US" sz="1400"/>
              <a:t>以计算机技术为基础，说明它其实就是一种特殊的计算机。软硬件可裁剪，说明它有很强的灵活性和可定制能力。</a:t>
            </a:r>
            <a:endParaRPr lang="en-US" sz="1400"/>
          </a:p>
          <a:p>
            <a:r>
              <a:rPr lang="en-US" sz="1400"/>
              <a:t>专用计算机系统，“专用”所对应的，就是“通用”。我们常用的个人PC、笔记本电脑、数据中心服务器，可以用于多种用途，就是“通用计算机系统”。</a:t>
            </a:r>
            <a:endParaRPr 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1905" y="940435"/>
            <a:ext cx="6511925" cy="3107690"/>
          </a:xfrm>
          <a:prstGeom prst="rect">
            <a:avLst/>
          </a:prstGeom>
          <a:noFill/>
        </p:spPr>
        <p:txBody>
          <a:bodyPr wrap="square" rtlCol="0" anchor="t">
            <a:spAutoFit/>
          </a:bodyPr>
          <a:p>
            <a:r>
              <a:rPr lang="en-US" sz="1400"/>
              <a:t>嵌入式系统究竟具体应用于哪些“专用”方向呢？</a:t>
            </a:r>
            <a:endParaRPr lang="en-US" sz="1400"/>
          </a:p>
          <a:p>
            <a:endParaRPr lang="en-US" sz="1400"/>
          </a:p>
          <a:p>
            <a:r>
              <a:rPr lang="en-US" sz="1400"/>
              <a:t>举例如下：</a:t>
            </a:r>
            <a:endParaRPr lang="en-US" sz="1400"/>
          </a:p>
          <a:p>
            <a:endParaRPr lang="en-US" sz="1400"/>
          </a:p>
          <a:p>
            <a:r>
              <a:rPr lang="en-US" sz="1400"/>
              <a:t>    个人通信与娱乐系统：手机、数码相机、音乐播放器、可穿戴电子产品、PSP游戏机</a:t>
            </a:r>
            <a:endParaRPr lang="en-US" sz="1400"/>
          </a:p>
          <a:p>
            <a:r>
              <a:rPr lang="en-US" sz="1400"/>
              <a:t>    家电类产品：数字电视、扫地机器人、智能家电</a:t>
            </a:r>
            <a:endParaRPr lang="en-US" sz="1400"/>
          </a:p>
          <a:p>
            <a:r>
              <a:rPr lang="en-US" sz="1400"/>
              <a:t>    办公自动化：打印机，复印机、传真机</a:t>
            </a:r>
            <a:endParaRPr lang="en-US" sz="1400"/>
          </a:p>
          <a:p>
            <a:r>
              <a:rPr lang="en-US" sz="1400"/>
              <a:t>    医疗电子类产品：生化分析仪、血液分析仪、CT</a:t>
            </a:r>
            <a:endParaRPr lang="en-US" sz="1400"/>
          </a:p>
          <a:p>
            <a:r>
              <a:rPr lang="en-US" sz="1400"/>
              <a:t>    网络通信类产品：通信类交换设备、网络设备 (交换机、路由器、网络安全)</a:t>
            </a:r>
            <a:endParaRPr lang="en-US" sz="1400"/>
          </a:p>
          <a:p>
            <a:r>
              <a:rPr lang="en-US" sz="1400"/>
              <a:t>    汽车电子类产品：引擎控制、安全系统、汽车导航与娱乐系统</a:t>
            </a:r>
            <a:endParaRPr lang="en-US" sz="1400"/>
          </a:p>
          <a:p>
            <a:r>
              <a:rPr lang="en-US" sz="1400"/>
              <a:t>    工业控制类产品：工控机、交互式终端 (POS、ATM)、安全监控、数据采集与传输、仪器仪表</a:t>
            </a:r>
            <a:endParaRPr lang="en-US" sz="1400"/>
          </a:p>
          <a:p>
            <a:r>
              <a:rPr lang="en-US" sz="1400"/>
              <a:t>    军事及航天类产品：无人机、雷达、作战机器人</a:t>
            </a:r>
            <a:endParaRPr lang="en-US" sz="1400"/>
          </a:p>
        </p:txBody>
      </p:sp>
      <p:pic>
        <p:nvPicPr>
          <p:cNvPr id="4" name="Picture 3"/>
          <p:cNvPicPr>
            <a:picLocks noChangeAspect="1"/>
          </p:cNvPicPr>
          <p:nvPr/>
        </p:nvPicPr>
        <p:blipFill>
          <a:blip r:embed="rId2"/>
          <a:stretch>
            <a:fillRect/>
          </a:stretch>
        </p:blipFill>
        <p:spPr>
          <a:xfrm>
            <a:off x="6513830" y="2016760"/>
            <a:ext cx="5397500" cy="38303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0800" y="964565"/>
            <a:ext cx="3928745" cy="306705"/>
          </a:xfrm>
          <a:prstGeom prst="rect">
            <a:avLst/>
          </a:prstGeom>
          <a:noFill/>
        </p:spPr>
        <p:txBody>
          <a:bodyPr wrap="square" rtlCol="0" anchor="t">
            <a:spAutoFit/>
          </a:bodyPr>
          <a:p>
            <a:r>
              <a:rPr lang="en-US" sz="1400"/>
              <a:t>一个嵌入式系统的典型架构如下</a:t>
            </a:r>
            <a:endParaRPr lang="en-US" sz="1400"/>
          </a:p>
        </p:txBody>
      </p:sp>
      <p:pic>
        <p:nvPicPr>
          <p:cNvPr id="3" name="Picture 2"/>
          <p:cNvPicPr>
            <a:picLocks noChangeAspect="1"/>
          </p:cNvPicPr>
          <p:nvPr/>
        </p:nvPicPr>
        <p:blipFill>
          <a:blip r:embed="rId2"/>
          <a:stretch>
            <a:fillRect/>
          </a:stretch>
        </p:blipFill>
        <p:spPr>
          <a:xfrm>
            <a:off x="473710" y="1439545"/>
            <a:ext cx="3404235" cy="1819910"/>
          </a:xfrm>
          <a:prstGeom prst="rect">
            <a:avLst/>
          </a:prstGeom>
        </p:spPr>
      </p:pic>
      <p:sp>
        <p:nvSpPr>
          <p:cNvPr id="4" name="Text Box 3"/>
          <p:cNvSpPr txBox="1"/>
          <p:nvPr/>
        </p:nvSpPr>
        <p:spPr>
          <a:xfrm>
            <a:off x="5274310" y="1271270"/>
            <a:ext cx="5815965" cy="521970"/>
          </a:xfrm>
          <a:prstGeom prst="rect">
            <a:avLst/>
          </a:prstGeom>
          <a:noFill/>
        </p:spPr>
        <p:txBody>
          <a:bodyPr wrap="square" rtlCol="0" anchor="t">
            <a:spAutoFit/>
          </a:bodyPr>
          <a:p>
            <a:r>
              <a:rPr lang="en-US" sz="1400"/>
              <a:t>从硬件角度来看，嵌入式系统就是以处理器（CPU）为核心，依靠总线（Bus）进行连接的多模块系统：</a:t>
            </a:r>
            <a:endParaRPr lang="en-US" sz="1400"/>
          </a:p>
        </p:txBody>
      </p:sp>
      <p:pic>
        <p:nvPicPr>
          <p:cNvPr id="5" name="Picture 4"/>
          <p:cNvPicPr>
            <a:picLocks noChangeAspect="1"/>
          </p:cNvPicPr>
          <p:nvPr/>
        </p:nvPicPr>
        <p:blipFill>
          <a:blip r:embed="rId3"/>
          <a:stretch>
            <a:fillRect/>
          </a:stretch>
        </p:blipFill>
        <p:spPr>
          <a:xfrm>
            <a:off x="7145020" y="2021205"/>
            <a:ext cx="4297680" cy="1753870"/>
          </a:xfrm>
          <a:prstGeom prst="rect">
            <a:avLst/>
          </a:prstGeom>
        </p:spPr>
      </p:pic>
      <p:sp>
        <p:nvSpPr>
          <p:cNvPr id="6" name="Text Box 5"/>
          <p:cNvSpPr txBox="1"/>
          <p:nvPr/>
        </p:nvSpPr>
        <p:spPr>
          <a:xfrm>
            <a:off x="338455" y="3427730"/>
            <a:ext cx="6350000" cy="306705"/>
          </a:xfrm>
          <a:prstGeom prst="rect">
            <a:avLst/>
          </a:prstGeom>
          <a:noFill/>
        </p:spPr>
        <p:txBody>
          <a:bodyPr wrap="square" rtlCol="0" anchor="t">
            <a:spAutoFit/>
          </a:bodyPr>
          <a:p>
            <a:r>
              <a:rPr lang="en-US" sz="1400"/>
              <a:t>下面这张图，就是一个嵌入式系统的实物样例：</a:t>
            </a:r>
            <a:endParaRPr lang="en-US" sz="1400"/>
          </a:p>
        </p:txBody>
      </p:sp>
      <p:pic>
        <p:nvPicPr>
          <p:cNvPr id="7" name="Picture 6"/>
          <p:cNvPicPr>
            <a:picLocks noChangeAspect="1"/>
          </p:cNvPicPr>
          <p:nvPr/>
        </p:nvPicPr>
        <p:blipFill>
          <a:blip r:embed="rId4"/>
          <a:stretch>
            <a:fillRect/>
          </a:stretch>
        </p:blipFill>
        <p:spPr>
          <a:xfrm>
            <a:off x="695325" y="3823335"/>
            <a:ext cx="3435985" cy="2341245"/>
          </a:xfrm>
          <a:prstGeom prst="rect">
            <a:avLst/>
          </a:prstGeom>
        </p:spPr>
      </p:pic>
      <p:sp>
        <p:nvSpPr>
          <p:cNvPr id="8" name="Text Box 7"/>
          <p:cNvSpPr txBox="1"/>
          <p:nvPr/>
        </p:nvSpPr>
        <p:spPr>
          <a:xfrm>
            <a:off x="4622165" y="4737100"/>
            <a:ext cx="6468110" cy="521970"/>
          </a:xfrm>
          <a:prstGeom prst="rect">
            <a:avLst/>
          </a:prstGeom>
          <a:noFill/>
        </p:spPr>
        <p:txBody>
          <a:bodyPr wrap="square" rtlCol="0" anchor="t">
            <a:spAutoFit/>
          </a:bodyPr>
          <a:p>
            <a:r>
              <a:rPr lang="en-US" sz="1400"/>
              <a:t>中间偏左上角，S3C2440，是CPU，中间是RAM，然后还有ROM、网卡、串口、电源等等。可以看出，嵌入式系统麻雀虽小，五脏俱全。</a:t>
            </a:r>
            <a:endParaRPr 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296545"/>
            <a:ext cx="2540000" cy="922020"/>
          </a:xfrm>
          <a:prstGeom prst="rect">
            <a:avLst/>
          </a:prstGeom>
          <a:noFill/>
        </p:spPr>
        <p:txBody>
          <a:bodyPr wrap="square" rtlCol="0" anchor="t">
            <a:spAutoFit/>
          </a:bodyPr>
          <a:p>
            <a:r>
              <a:rPr lang="en-US"/>
              <a:t> </a:t>
            </a:r>
            <a:r>
              <a:rPr lang="en-US">
                <a:ln>
                  <a:solidFill>
                    <a:sysClr val="windowText" lastClr="000000"/>
                  </a:solidFill>
                </a:ln>
              </a:rPr>
              <a:t>什么是单片机</a:t>
            </a:r>
            <a:r>
              <a:rPr lang="en-US"/>
              <a:t>     </a:t>
            </a:r>
            <a:endParaRPr lang="en-US"/>
          </a:p>
          <a:p>
            <a:endParaRPr lang="en-US"/>
          </a:p>
          <a:p>
            <a:endParaRPr lang="en-US"/>
          </a:p>
        </p:txBody>
      </p:sp>
      <p:sp>
        <p:nvSpPr>
          <p:cNvPr id="3" name="Text Box 2"/>
          <p:cNvSpPr txBox="1"/>
          <p:nvPr/>
        </p:nvSpPr>
        <p:spPr>
          <a:xfrm>
            <a:off x="13335" y="883285"/>
            <a:ext cx="9695815" cy="5262245"/>
          </a:xfrm>
          <a:prstGeom prst="rect">
            <a:avLst/>
          </a:prstGeom>
          <a:noFill/>
        </p:spPr>
        <p:txBody>
          <a:bodyPr wrap="square" rtlCol="0" anchor="t">
            <a:spAutoFit/>
          </a:bodyPr>
          <a:p>
            <a:r>
              <a:rPr lang="en-US" sz="1400"/>
              <a:t>嵌入式系统的核心，就是嵌入式处理器。嵌入式处理器一般分为以下几种典型类型：</a:t>
            </a:r>
            <a:endParaRPr lang="en-US" sz="1400"/>
          </a:p>
          <a:p>
            <a:endParaRPr lang="en-US" sz="1400"/>
          </a:p>
          <a:p>
            <a:endParaRPr lang="en-US" sz="1400"/>
          </a:p>
          <a:p>
            <a:r>
              <a:rPr lang="en-US" sz="1400"/>
              <a:t>    </a:t>
            </a:r>
            <a:r>
              <a:rPr lang="en-US" sz="1400">
                <a:ln>
                  <a:solidFill>
                    <a:sysClr val="windowText" lastClr="000000"/>
                  </a:solidFill>
                </a:ln>
                <a:solidFill>
                  <a:schemeClr val="tx1"/>
                </a:solidFill>
                <a:effectLst>
                  <a:outerShdw blurRad="38100" dist="19050" dir="2700000" algn="tl" rotWithShape="0">
                    <a:schemeClr val="dk1">
                      <a:alpha val="40000"/>
                    </a:schemeClr>
                  </a:outerShdw>
                </a:effectLst>
              </a:rPr>
              <a:t>嵌入式微控制器MCU（Micro Control Unit）</a:t>
            </a:r>
            <a:endParaRPr lang="en-US" sz="1400">
              <a:ln>
                <a:solidFill>
                  <a:sysClr val="windowText" lastClr="000000"/>
                </a:solidFill>
              </a:ln>
              <a:solidFill>
                <a:schemeClr val="tx1"/>
              </a:solidFill>
              <a:effectLst>
                <a:outerShdw blurRad="38100" dist="19050" dir="2700000" algn="tl" rotWithShape="0">
                  <a:schemeClr val="dk1">
                    <a:alpha val="40000"/>
                  </a:schemeClr>
                </a:outerShdw>
              </a:effectLst>
            </a:endParaRPr>
          </a:p>
          <a:p>
            <a:endParaRPr lang="en-US" sz="1400"/>
          </a:p>
          <a:p>
            <a:endParaRPr lang="en-US" sz="1400"/>
          </a:p>
          <a:p>
            <a:r>
              <a:rPr lang="en-US" sz="1400"/>
              <a:t>MCU内部集成ROM/RAM、总线逻辑、定时/计数器、看门狗、I/O、串口、A/D、D/A、FLASH等。典型代表是8051、8096、C8051F等。</a:t>
            </a:r>
            <a:endParaRPr lang="en-US" sz="1400"/>
          </a:p>
          <a:p>
            <a:endParaRPr lang="en-US" sz="1400"/>
          </a:p>
          <a:p>
            <a:r>
              <a:rPr lang="en-US" sz="1400"/>
              <a:t>    </a:t>
            </a:r>
            <a:r>
              <a:rPr lang="en-US" sz="1400">
                <a:ln>
                  <a:solidFill>
                    <a:sysClr val="windowText" lastClr="000000"/>
                  </a:solidFill>
                </a:ln>
              </a:rPr>
              <a:t>嵌入式DSP处理器（Digital Signal Processor）</a:t>
            </a:r>
            <a:endParaRPr lang="en-US" sz="1400">
              <a:ln>
                <a:solidFill>
                  <a:sysClr val="windowText" lastClr="000000"/>
                </a:solidFill>
              </a:ln>
            </a:endParaRPr>
          </a:p>
          <a:p>
            <a:endParaRPr lang="en-US" sz="1400"/>
          </a:p>
          <a:p>
            <a:endParaRPr lang="en-US" sz="1400"/>
          </a:p>
          <a:p>
            <a:r>
              <a:rPr lang="en-US" sz="1400"/>
              <a:t>DSP处理器专门用于信号处理，在系统结构和指令算法进行了特殊设计。在数字滤波、FFT、频谱分析中广泛应用。典型代表是TI（德州仪器）公司的TMS320C2000/C5000系列。</a:t>
            </a:r>
            <a:endParaRPr lang="en-US" sz="1400"/>
          </a:p>
          <a:p>
            <a:endParaRPr lang="en-US" sz="1400"/>
          </a:p>
          <a:p>
            <a:endParaRPr lang="en-US" sz="1400"/>
          </a:p>
          <a:p>
            <a:r>
              <a:rPr lang="en-US" sz="1400"/>
              <a:t>    </a:t>
            </a:r>
            <a:r>
              <a:rPr lang="en-US" sz="1400">
                <a:ln>
                  <a:solidFill>
                    <a:sysClr val="windowText" lastClr="000000"/>
                  </a:solidFill>
                </a:ln>
              </a:rPr>
              <a:t>嵌入式微处理器MPU（Micro Processor Unit）</a:t>
            </a:r>
            <a:endParaRPr lang="en-US" sz="1400">
              <a:ln>
                <a:solidFill>
                  <a:sysClr val="windowText" lastClr="000000"/>
                </a:solidFill>
              </a:ln>
            </a:endParaRPr>
          </a:p>
          <a:p>
            <a:endParaRPr lang="en-US" sz="1400">
              <a:ln>
                <a:solidFill>
                  <a:sysClr val="windowText" lastClr="000000"/>
                </a:solidFill>
              </a:ln>
            </a:endParaRPr>
          </a:p>
          <a:p>
            <a:endParaRPr lang="en-US" sz="1400"/>
          </a:p>
          <a:p>
            <a:r>
              <a:rPr lang="en-US" sz="1400"/>
              <a:t>MPU由通用处理器演变而来，具有较高的性能，拥有丰富的外围部件接口。典型代表是AM186/88、386EX、SC-400、PowerPC、MIPS、ARM系列等。</a:t>
            </a:r>
            <a:endParaRPr lang="en-US" sz="1400"/>
          </a:p>
          <a:p>
            <a:endParaRPr lang="en-US" sz="1400"/>
          </a:p>
          <a:p>
            <a:endParaRPr lang="en-US" sz="1400"/>
          </a:p>
          <a:p>
            <a:r>
              <a:rPr lang="en-US" sz="1400"/>
              <a:t>此外，还有</a:t>
            </a:r>
            <a:r>
              <a:rPr lang="en-US" sz="1400">
                <a:ln>
                  <a:solidFill>
                    <a:sysClr val="windowText" lastClr="000000"/>
                  </a:solidFill>
                </a:ln>
              </a:rPr>
              <a:t>嵌入式片上系统SoC</a:t>
            </a:r>
            <a:r>
              <a:rPr lang="en-US" sz="1400"/>
              <a:t>（System on Chip）和</a:t>
            </a:r>
            <a:r>
              <a:rPr lang="en-US" sz="1400">
                <a:ln>
                  <a:solidFill>
                    <a:sysClr val="windowText" lastClr="000000"/>
                  </a:solidFill>
                </a:ln>
              </a:rPr>
              <a:t>可编程片上系统SoPC</a:t>
            </a:r>
            <a:r>
              <a:rPr lang="en-US" sz="1400"/>
              <a:t>（System on a Programmable Chip）。</a:t>
            </a:r>
            <a:endParaRPr 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4" name="Text Box 3"/>
          <p:cNvSpPr txBox="1"/>
          <p:nvPr/>
        </p:nvSpPr>
        <p:spPr>
          <a:xfrm>
            <a:off x="161290" y="1123315"/>
            <a:ext cx="7480300" cy="368300"/>
          </a:xfrm>
          <a:prstGeom prst="rect">
            <a:avLst/>
          </a:prstGeom>
          <a:noFill/>
        </p:spPr>
        <p:txBody>
          <a:bodyPr wrap="square" rtlCol="0" anchor="t">
            <a:spAutoFit/>
          </a:bodyPr>
          <a:p>
            <a:r>
              <a:rPr lang="en-US"/>
              <a:t>我们的单片机，就属于上述的第一种——MCU（嵌入式微控制器）</a:t>
            </a:r>
            <a:endParaRPr lang="en-US"/>
          </a:p>
        </p:txBody>
      </p:sp>
      <p:pic>
        <p:nvPicPr>
          <p:cNvPr id="5" name="Picture 4"/>
          <p:cNvPicPr>
            <a:picLocks noChangeAspect="1"/>
          </p:cNvPicPr>
          <p:nvPr/>
        </p:nvPicPr>
        <p:blipFill>
          <a:blip r:embed="rId2"/>
          <a:stretch>
            <a:fillRect/>
          </a:stretch>
        </p:blipFill>
        <p:spPr>
          <a:xfrm>
            <a:off x="679450" y="1870710"/>
            <a:ext cx="6652895" cy="3063875"/>
          </a:xfrm>
          <a:prstGeom prst="rect">
            <a:avLst/>
          </a:prstGeom>
        </p:spPr>
      </p:pic>
      <p:sp>
        <p:nvSpPr>
          <p:cNvPr id="6" name="Text Box 5"/>
          <p:cNvSpPr txBox="1"/>
          <p:nvPr/>
        </p:nvSpPr>
        <p:spPr>
          <a:xfrm>
            <a:off x="7641590" y="1602740"/>
            <a:ext cx="4458970" cy="1599565"/>
          </a:xfrm>
          <a:prstGeom prst="rect">
            <a:avLst/>
          </a:prstGeom>
          <a:noFill/>
        </p:spPr>
        <p:txBody>
          <a:bodyPr wrap="square" rtlCol="0" anchor="t">
            <a:spAutoFit/>
          </a:bodyPr>
          <a:p>
            <a:r>
              <a:rPr lang="en-US" sz="1400"/>
              <a:t>单片机，又称为单片微控制器，英文叫Single-Chip Microcomputer。</a:t>
            </a:r>
            <a:endParaRPr lang="en-US" sz="1400"/>
          </a:p>
          <a:p>
            <a:endParaRPr lang="en-US" sz="1400"/>
          </a:p>
          <a:p>
            <a:r>
              <a:rPr lang="en-US" sz="1400"/>
              <a:t>它其实就是一种集成电路芯片，是通过超大规模集成电路技术，将CPU、RAM、ROM、输入输出和中断系统、定时器/计数器等功能，塞进一块硅片上，变成一个超小型的计算机。</a:t>
            </a:r>
            <a:endParaRPr 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40335" y="274955"/>
            <a:ext cx="4118610" cy="922020"/>
          </a:xfrm>
          <a:prstGeom prst="rect">
            <a:avLst/>
          </a:prstGeom>
          <a:noFill/>
        </p:spPr>
        <p:txBody>
          <a:bodyPr wrap="square" rtlCol="0" anchor="t">
            <a:spAutoFit/>
          </a:bodyPr>
          <a:p>
            <a:r>
              <a:rPr lang="en-US">
                <a:ln>
                  <a:solidFill>
                    <a:sysClr val="windowText" lastClr="000000"/>
                  </a:solidFill>
                </a:ln>
              </a:rPr>
              <a:t>  嵌入式和单片机的区别    </a:t>
            </a:r>
            <a:endParaRPr lang="en-US">
              <a:ln>
                <a:solidFill>
                  <a:sysClr val="windowText" lastClr="000000"/>
                </a:solidFill>
              </a:ln>
            </a:endParaRPr>
          </a:p>
          <a:p>
            <a:endParaRPr lang="en-US">
              <a:ln>
                <a:solidFill>
                  <a:sysClr val="windowText" lastClr="000000"/>
                </a:solidFill>
              </a:ln>
            </a:endParaRPr>
          </a:p>
          <a:p>
            <a:endParaRPr lang="en-US">
              <a:ln>
                <a:solidFill>
                  <a:sysClr val="windowText" lastClr="000000"/>
                </a:solidFill>
              </a:ln>
            </a:endParaRPr>
          </a:p>
        </p:txBody>
      </p:sp>
      <p:sp>
        <p:nvSpPr>
          <p:cNvPr id="3" name="Text Box 2"/>
          <p:cNvSpPr txBox="1"/>
          <p:nvPr/>
        </p:nvSpPr>
        <p:spPr>
          <a:xfrm>
            <a:off x="66040" y="1099185"/>
            <a:ext cx="9642475" cy="521970"/>
          </a:xfrm>
          <a:prstGeom prst="rect">
            <a:avLst/>
          </a:prstGeom>
          <a:noFill/>
        </p:spPr>
        <p:txBody>
          <a:bodyPr wrap="square" rtlCol="0" anchor="t">
            <a:spAutoFit/>
          </a:bodyPr>
          <a:p>
            <a:r>
              <a:rPr lang="en-US" sz="1400"/>
              <a:t>从前文的介绍来看，嵌入式系统是一个大类，单片机是其中一个重要的子类。嵌入式系统像是一个完整的计算机，而单片机更像是一个没有外设的计算机。</a:t>
            </a:r>
            <a:endParaRPr lang="en-US" sz="1400"/>
          </a:p>
        </p:txBody>
      </p:sp>
      <p:sp>
        <p:nvSpPr>
          <p:cNvPr id="4" name="Text Box 3"/>
          <p:cNvSpPr txBox="1"/>
          <p:nvPr/>
        </p:nvSpPr>
        <p:spPr>
          <a:xfrm>
            <a:off x="140335" y="1990090"/>
            <a:ext cx="9291955" cy="2891790"/>
          </a:xfrm>
          <a:prstGeom prst="rect">
            <a:avLst/>
          </a:prstGeom>
          <a:noFill/>
        </p:spPr>
        <p:txBody>
          <a:bodyPr wrap="square" rtlCol="0" anchor="t">
            <a:spAutoFit/>
          </a:bodyPr>
          <a:p>
            <a:r>
              <a:rPr lang="en-US" sz="1400"/>
              <a:t>于是，人们倾向于在软件上进行区分。</a:t>
            </a:r>
            <a:endParaRPr lang="en-US" sz="1400"/>
          </a:p>
          <a:p>
            <a:endParaRPr lang="en-US" sz="1400"/>
          </a:p>
          <a:p>
            <a:endParaRPr lang="en-US" sz="1400"/>
          </a:p>
          <a:p>
            <a:r>
              <a:rPr lang="en-US" sz="1400"/>
              <a:t>从软件上，行业里经常把芯片中不带MMU（memory management unit，内存管理单元）从而不支持虚拟地址，只能裸奔或运行RTOS（实时操作系统，例如ucos、华为LiteOS、RT-Thread、freertos等）的system，叫做单片机（如STM32、NXP LPC系列、NXP imxRT1052系列等）。</a:t>
            </a:r>
            <a:endParaRPr lang="en-US" sz="1400"/>
          </a:p>
          <a:p>
            <a:endParaRPr lang="en-US" sz="1400"/>
          </a:p>
          <a:p>
            <a:r>
              <a:rPr lang="en-US" sz="1400"/>
              <a:t>而把芯片自带MMU可以支持虚拟地址，能够跑Linux、Vxworks、WinCE、Android这样的“高级”操作系统的system，叫做嵌入式。</a:t>
            </a:r>
            <a:endParaRPr lang="en-US" sz="1400"/>
          </a:p>
          <a:p>
            <a:endParaRPr lang="en-US" sz="1400"/>
          </a:p>
          <a:p>
            <a:endParaRPr lang="en-US" sz="1400"/>
          </a:p>
          <a:p>
            <a:r>
              <a:rPr lang="en-US" sz="1400"/>
              <a:t>在某些时候，单片机本身已经足够强大，可以作为嵌入式系统使用。它的成本更低，开发和维护的难度相对较小，尤其是针对一些针对性更强的应用。而嵌入式系统理论上性能更强，应用更广泛，但复杂度高，开发难度大</a:t>
            </a:r>
            <a:endParaRPr lang="en-US"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291465" y="1200785"/>
            <a:ext cx="6382385" cy="33127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03835" y="307975"/>
            <a:ext cx="2540000" cy="645160"/>
          </a:xfrm>
          <a:prstGeom prst="rect">
            <a:avLst/>
          </a:prstGeom>
          <a:noFill/>
        </p:spPr>
        <p:txBody>
          <a:bodyPr wrap="square" rtlCol="0" anchor="t">
            <a:spAutoFit/>
          </a:bodyPr>
          <a:p>
            <a:r>
              <a:rPr lang="en-US" altLang="en-US"/>
              <a:t>1.</a:t>
            </a:r>
            <a:r>
              <a:rPr lang="en-US"/>
              <a:t> I2C总线物理拓扑结构</a:t>
            </a:r>
            <a:endParaRPr lang="en-US"/>
          </a:p>
        </p:txBody>
      </p:sp>
      <p:pic>
        <p:nvPicPr>
          <p:cNvPr id="3" name="Picture 2"/>
          <p:cNvPicPr>
            <a:picLocks noChangeAspect="1"/>
          </p:cNvPicPr>
          <p:nvPr/>
        </p:nvPicPr>
        <p:blipFill>
          <a:blip r:embed="rId2"/>
          <a:stretch>
            <a:fillRect/>
          </a:stretch>
        </p:blipFill>
        <p:spPr>
          <a:xfrm>
            <a:off x="85090" y="938530"/>
            <a:ext cx="5076825" cy="3020695"/>
          </a:xfrm>
          <a:prstGeom prst="rect">
            <a:avLst/>
          </a:prstGeom>
        </p:spPr>
      </p:pic>
      <p:sp>
        <p:nvSpPr>
          <p:cNvPr id="4" name="Text Box 3"/>
          <p:cNvSpPr txBox="1"/>
          <p:nvPr/>
        </p:nvSpPr>
        <p:spPr>
          <a:xfrm>
            <a:off x="203835" y="4112260"/>
            <a:ext cx="12334875" cy="1476375"/>
          </a:xfrm>
          <a:prstGeom prst="rect">
            <a:avLst/>
          </a:prstGeom>
          <a:noFill/>
        </p:spPr>
        <p:txBody>
          <a:bodyPr wrap="square" rtlCol="0" anchor="t">
            <a:spAutoFit/>
          </a:bodyPr>
          <a:p>
            <a:r>
              <a:rPr lang="en-US"/>
              <a:t> I2C 总线在物理连接上非常简单，分别由SDA(串行数据线)和SCL(串行时钟线)及上拉电阻组成。通信原理是通过对SCL和SDA线高低电平时序的控制，来产生I2C总线协议所需要的信号进行数据的传递。在总线空闲状态时，这两根线一般被上面所接的上拉电阻拉高，保持着高电平。</a:t>
            </a:r>
            <a:endParaRPr lang="en-US"/>
          </a:p>
          <a:p>
            <a:endParaRPr lang="en-US"/>
          </a:p>
          <a:p>
            <a:r>
              <a:rPr lang="en-US"/>
              <a:t>I2C通信方式为半双工，只有一根SDA线，同一时间只可以单向通信，485也为半双工，SPI和uart为双工。</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8415" y="529590"/>
            <a:ext cx="11232515" cy="3415030"/>
          </a:xfrm>
          <a:prstGeom prst="rect">
            <a:avLst/>
          </a:prstGeom>
          <a:noFill/>
        </p:spPr>
        <p:txBody>
          <a:bodyPr wrap="square" rtlCol="0" anchor="t">
            <a:spAutoFit/>
          </a:bodyPr>
          <a:p>
            <a:r>
              <a:rPr lang="en-US"/>
              <a:t>2  I2C总线特征</a:t>
            </a:r>
            <a:endParaRPr lang="en-US"/>
          </a:p>
          <a:p>
            <a:endParaRPr lang="en-US"/>
          </a:p>
          <a:p>
            <a:r>
              <a:rPr lang="en-US"/>
              <a:t>    I2C总线上的每一个设备都可以作为主设备或者从设备，而且每一个设备都会对应一个唯一的地址(地址通过物理接地或者拉高，可以从I2C器件的数据手册得知，如TVP5158芯片，7位地址依次bit6~bit0:x101 1xxx, 最低三位可配，如果全部物理接地，则该设备地址为0x58, 而之所以7bit因为1个bit要代表方向，主向从和从向主)，主从设备之间就通过这个地址来确定与哪个器件进行通信，在通常的应用中，我们把CPU带I2C总线接口的模块作为主设备，把挂接在总线上的其他设备都作为从设备。</a:t>
            </a:r>
            <a:endParaRPr lang="en-US"/>
          </a:p>
          <a:p>
            <a:r>
              <a:rPr lang="en-US"/>
              <a:t>    I2C总线上可挂接的设备数量受总线的最大电容400pF 限制，如果所挂接的是相同型号的器件，则还受器件地址位的限制。</a:t>
            </a:r>
            <a:endParaRPr lang="en-US"/>
          </a:p>
          <a:p>
            <a:r>
              <a:rPr lang="en-US"/>
              <a:t>    I2C总线数据传输速率在标准模式下可达100kbit/s，快速模式下可达400kbit/s，高速模式下可达3.4Mbit/s。一般通过I2C总线接口可编程时钟来实现传输速率的调整，同时也跟所接的上拉电阻的阻值有关。</a:t>
            </a:r>
            <a:endParaRPr lang="en-US"/>
          </a:p>
          <a:p>
            <a:r>
              <a:rPr lang="en-US"/>
              <a:t>    I2C总线上的主设备与从设备之间以字节(8位)为单位进行双向的数据传输</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45745" y="360680"/>
            <a:ext cx="2540000" cy="368300"/>
          </a:xfrm>
          <a:prstGeom prst="rect">
            <a:avLst/>
          </a:prstGeom>
          <a:noFill/>
        </p:spPr>
        <p:txBody>
          <a:bodyPr wrap="square" rtlCol="0" anchor="t">
            <a:spAutoFit/>
          </a:bodyPr>
          <a:p>
            <a:r>
              <a:rPr lang="en-US"/>
              <a:t>SPI、I2C和UART</a:t>
            </a:r>
            <a:endParaRPr lang="en-US"/>
          </a:p>
        </p:txBody>
      </p:sp>
      <p:sp>
        <p:nvSpPr>
          <p:cNvPr id="4" name="Text Box 3"/>
          <p:cNvSpPr txBox="1"/>
          <p:nvPr/>
        </p:nvSpPr>
        <p:spPr>
          <a:xfrm>
            <a:off x="33655" y="1233170"/>
            <a:ext cx="7247255" cy="3107690"/>
          </a:xfrm>
          <a:prstGeom prst="rect">
            <a:avLst/>
          </a:prstGeom>
          <a:noFill/>
        </p:spPr>
        <p:txBody>
          <a:bodyPr wrap="square" rtlCol="0" anchor="t">
            <a:spAutoFit/>
          </a:bodyPr>
          <a:p>
            <a:r>
              <a:rPr lang="en-US" sz="1400"/>
              <a:t>一、SPI</a:t>
            </a:r>
            <a:endParaRPr lang="en-US" sz="1400"/>
          </a:p>
          <a:p>
            <a:r>
              <a:rPr lang="en-US" sz="1400"/>
              <a:t>SPI（Serial Peripheral Interface，串行外设接口）是Motorola公司提出的一种同步串行数据传输标准，在很多器件中被广泛应用。</a:t>
            </a:r>
            <a:endParaRPr lang="en-US" sz="1400"/>
          </a:p>
          <a:p>
            <a:endParaRPr lang="en-US" sz="1400"/>
          </a:p>
          <a:p>
            <a:r>
              <a:rPr lang="en-US" sz="1400"/>
              <a:t>  </a:t>
            </a:r>
            <a:r>
              <a:rPr lang="en-US" altLang="en-US" sz="1400"/>
              <a:t>1.</a:t>
            </a:r>
            <a:r>
              <a:rPr lang="en-US" sz="1400"/>
              <a:t>  接口</a:t>
            </a:r>
            <a:endParaRPr lang="en-US" sz="1400"/>
          </a:p>
          <a:p>
            <a:r>
              <a:rPr lang="en-US" sz="1400"/>
              <a:t>    SPI接口经常被称为4线串行总线，以主/从方式工作，数据传输过程由主机初始化。如图1所示，其使用的4条信号线分别为：</a:t>
            </a:r>
            <a:endParaRPr lang="en-US" sz="1400"/>
          </a:p>
          <a:p>
            <a:r>
              <a:rPr lang="en-US" sz="1400"/>
              <a:t>    1) SCLK：串行时钟，用来同步数据传输，由主机输出；</a:t>
            </a:r>
            <a:endParaRPr lang="en-US" sz="1400"/>
          </a:p>
          <a:p>
            <a:r>
              <a:rPr lang="en-US" sz="1400"/>
              <a:t>    2) MOSI：主机输出从机输入数据线，通常先传输MSB；</a:t>
            </a:r>
            <a:endParaRPr lang="en-US" sz="1400"/>
          </a:p>
          <a:p>
            <a:r>
              <a:rPr lang="en-US" sz="1400"/>
              <a:t>    3) MISO：主机输入从机输出数据线，通常先传输LSB；</a:t>
            </a:r>
            <a:endParaRPr lang="en-US" sz="1400"/>
          </a:p>
          <a:p>
            <a:r>
              <a:rPr lang="en-US" sz="1400"/>
              <a:t>    4) SS：片选线，低电平有效，由主机输出。</a:t>
            </a:r>
            <a:endParaRPr lang="en-US" sz="1400"/>
          </a:p>
          <a:p>
            <a:r>
              <a:rPr lang="en-US" sz="1400"/>
              <a:t>    在SPI总线上，某一时刻可以出现多个从机，但只能存在一个主机，主机通过片选线来确定要通信的从机。这就要求从机的MISO口具有三态特性，使得该口线在器件未被选通时表现为高阻抗。</a:t>
            </a:r>
            <a:endParaRPr lang="en-US" sz="1400"/>
          </a:p>
        </p:txBody>
      </p:sp>
      <p:pic>
        <p:nvPicPr>
          <p:cNvPr id="5" name="Picture 4"/>
          <p:cNvPicPr>
            <a:picLocks noChangeAspect="1"/>
          </p:cNvPicPr>
          <p:nvPr/>
        </p:nvPicPr>
        <p:blipFill>
          <a:blip r:embed="rId2"/>
          <a:stretch>
            <a:fillRect/>
          </a:stretch>
        </p:blipFill>
        <p:spPr>
          <a:xfrm>
            <a:off x="7787005" y="1997710"/>
            <a:ext cx="3190875" cy="1228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2540" y="887730"/>
            <a:ext cx="9674860" cy="2306955"/>
          </a:xfrm>
          <a:prstGeom prst="rect">
            <a:avLst/>
          </a:prstGeom>
          <a:noFill/>
        </p:spPr>
        <p:txBody>
          <a:bodyPr wrap="square" rtlCol="0" anchor="t">
            <a:spAutoFit/>
          </a:bodyPr>
          <a:p>
            <a:r>
              <a:rPr lang="en-US" altLang="en-US"/>
              <a:t>2。</a:t>
            </a:r>
            <a:r>
              <a:rPr lang="en-US"/>
              <a:t>数据传输</a:t>
            </a:r>
            <a:endParaRPr lang="en-US"/>
          </a:p>
          <a:p>
            <a:r>
              <a:rPr lang="en-US"/>
              <a:t>在一个SPI时钟周期内，会完成如下操作：</a:t>
            </a:r>
            <a:endParaRPr lang="en-US"/>
          </a:p>
          <a:p>
            <a:r>
              <a:rPr lang="en-US"/>
              <a:t>1) 主机通过MOSI线发送1位数据，从机通过该线读取这1位数据；</a:t>
            </a:r>
            <a:endParaRPr lang="en-US"/>
          </a:p>
          <a:p>
            <a:r>
              <a:rPr lang="en-US"/>
              <a:t>2) 从机通过MISO线发送1位数据，主机通过该线读取这1位数据。</a:t>
            </a:r>
            <a:endParaRPr lang="en-US"/>
          </a:p>
          <a:p>
            <a:r>
              <a:rPr lang="en-US"/>
              <a:t>这是通过移位寄存器来实现的。如图2所示，主机和从机各有一个移位寄存器，且二者连接成环。随着时钟脉冲，数据按照从高位到低位的方式依次移出主机寄存器和从机寄存器，并且依次移入从机寄存器和主机寄存器。当寄存器中的内容全部移出时，相当于完成了两个寄存器内容的交换。</a:t>
            </a:r>
            <a:endParaRPr lang="en-US"/>
          </a:p>
        </p:txBody>
      </p:sp>
      <p:pic>
        <p:nvPicPr>
          <p:cNvPr id="5" name="Picture 4"/>
          <p:cNvPicPr>
            <a:picLocks noChangeAspect="1"/>
          </p:cNvPicPr>
          <p:nvPr/>
        </p:nvPicPr>
        <p:blipFill>
          <a:blip r:embed="rId2"/>
          <a:stretch>
            <a:fillRect/>
          </a:stretch>
        </p:blipFill>
        <p:spPr>
          <a:xfrm>
            <a:off x="167005" y="3361690"/>
            <a:ext cx="3800475" cy="1724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880745"/>
            <a:ext cx="10034270" cy="2030095"/>
          </a:xfrm>
          <a:prstGeom prst="rect">
            <a:avLst/>
          </a:prstGeom>
          <a:noFill/>
        </p:spPr>
        <p:txBody>
          <a:bodyPr wrap="square" rtlCol="0" anchor="t">
            <a:spAutoFit/>
          </a:bodyPr>
          <a:p>
            <a:r>
              <a:rPr lang="en-US" altLang="en-US" sz="1400"/>
              <a:t>3.</a:t>
            </a:r>
            <a:r>
              <a:rPr lang="en-US" sz="1400"/>
              <a:t>时钟极性和时钟相位</a:t>
            </a:r>
            <a:endParaRPr lang="en-US" sz="1400"/>
          </a:p>
          <a:p>
            <a:r>
              <a:rPr lang="en-US" sz="1400"/>
              <a:t>在SPI操作中，最重要的两项设置就是时钟极性（CPOL或UCCKPL）和时钟相位（CPHA或UCCKPH）。时钟极性设置时钟空闲时的电平，时钟相位设置读取数据和发送数据的时钟沿。</a:t>
            </a:r>
            <a:endParaRPr lang="en-US" sz="1400"/>
          </a:p>
          <a:p>
            <a:r>
              <a:rPr lang="en-US" sz="1400"/>
              <a:t>主机和从机的发送数据是同时完成的，两者的接收数据也是同时完成的。所以为了保证主从机正确通信，应使得它们的SPI具有相同的时钟极性和时钟相位。</a:t>
            </a:r>
            <a:endParaRPr lang="en-US" sz="1400"/>
          </a:p>
          <a:p>
            <a:endParaRPr lang="en-US" sz="1400"/>
          </a:p>
          <a:p>
            <a:r>
              <a:rPr lang="en-US" sz="1400"/>
              <a:t>举例来说，分别选取MSP430控制器和OLED驱动SH1101A为主从机，图3和图4为它们的SPI时序。由图4可知，SH1101A的SPI时钟空闲时为高电平，并且在后时钟沿接收数据，则MSP430控制器SPI的设置应与此保持一致。从图3中可以看出，要使得时钟在空闲时为高电平，应将UCCKPL置1；要使得在后时钟沿接收数据，应将UCCKPH清零。</a:t>
            </a:r>
            <a:endParaRPr lang="en-US" sz="1400"/>
          </a:p>
        </p:txBody>
      </p:sp>
      <p:pic>
        <p:nvPicPr>
          <p:cNvPr id="3" name="Picture 2"/>
          <p:cNvPicPr>
            <a:picLocks noChangeAspect="1"/>
          </p:cNvPicPr>
          <p:nvPr/>
        </p:nvPicPr>
        <p:blipFill>
          <a:blip r:embed="rId2"/>
          <a:stretch>
            <a:fillRect/>
          </a:stretch>
        </p:blipFill>
        <p:spPr>
          <a:xfrm>
            <a:off x="151130" y="2910840"/>
            <a:ext cx="6143625" cy="3552825"/>
          </a:xfrm>
          <a:prstGeom prst="rect">
            <a:avLst/>
          </a:prstGeom>
        </p:spPr>
      </p:pic>
      <p:pic>
        <p:nvPicPr>
          <p:cNvPr id="4" name="Picture 3"/>
          <p:cNvPicPr>
            <a:picLocks noChangeAspect="1"/>
          </p:cNvPicPr>
          <p:nvPr/>
        </p:nvPicPr>
        <p:blipFill>
          <a:blip r:embed="rId3"/>
          <a:stretch>
            <a:fillRect/>
          </a:stretch>
        </p:blipFill>
        <p:spPr>
          <a:xfrm>
            <a:off x="7062470" y="3353435"/>
            <a:ext cx="4257675" cy="13811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320675" y="1085850"/>
            <a:ext cx="6017895" cy="2584450"/>
          </a:xfrm>
          <a:prstGeom prst="rect">
            <a:avLst/>
          </a:prstGeom>
          <a:noFill/>
        </p:spPr>
        <p:txBody>
          <a:bodyPr wrap="square" rtlCol="0" anchor="t">
            <a:spAutoFit/>
          </a:bodyPr>
          <a:p>
            <a:r>
              <a:rPr lang="en-US" altLang="en-US"/>
              <a:t>4.</a:t>
            </a:r>
            <a:r>
              <a:rPr lang="en-US"/>
              <a:t>优缺点</a:t>
            </a:r>
            <a:endParaRPr lang="en-US"/>
          </a:p>
          <a:p>
            <a:r>
              <a:rPr lang="en-US"/>
              <a:t>SPI接口具有如下优点：</a:t>
            </a:r>
            <a:endParaRPr lang="en-US"/>
          </a:p>
          <a:p>
            <a:r>
              <a:rPr lang="en-US"/>
              <a:t>1) 支持全双工操作；</a:t>
            </a:r>
            <a:endParaRPr lang="en-US"/>
          </a:p>
          <a:p>
            <a:r>
              <a:rPr lang="en-US"/>
              <a:t>2) 操作简单；</a:t>
            </a:r>
            <a:endParaRPr lang="en-US"/>
          </a:p>
          <a:p>
            <a:r>
              <a:rPr lang="en-US"/>
              <a:t>3) 数据传输速率较高。</a:t>
            </a:r>
            <a:endParaRPr lang="en-US"/>
          </a:p>
          <a:p>
            <a:r>
              <a:rPr lang="en-US"/>
              <a:t>同时，它也具有如下缺点：</a:t>
            </a:r>
            <a:endParaRPr lang="en-US"/>
          </a:p>
          <a:p>
            <a:r>
              <a:rPr lang="en-US"/>
              <a:t>1) 需要占用主机较多的口线（每个从机都需要一根片选线）；</a:t>
            </a:r>
            <a:endParaRPr lang="en-US"/>
          </a:p>
          <a:p>
            <a:r>
              <a:rPr lang="en-US"/>
              <a:t>2) 只支持单个主机。</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55245" y="953770"/>
            <a:ext cx="2540000" cy="922020"/>
          </a:xfrm>
          <a:prstGeom prst="rect">
            <a:avLst/>
          </a:prstGeom>
          <a:noFill/>
        </p:spPr>
        <p:txBody>
          <a:bodyPr wrap="square" rtlCol="0" anchor="t">
            <a:spAutoFit/>
          </a:bodyPr>
          <a:p>
            <a:r>
              <a:rPr lang="en-US"/>
              <a:t>二、I2C</a:t>
            </a:r>
            <a:endParaRPr lang="en-US"/>
          </a:p>
          <a:p>
            <a:endParaRPr lang="en-US"/>
          </a:p>
          <a:p>
            <a:r>
              <a:rPr lang="en-US"/>
              <a:t>   </a:t>
            </a:r>
            <a:r>
              <a:rPr lang="en-US" altLang="en-US"/>
              <a:t>1.</a:t>
            </a:r>
            <a:r>
              <a:rPr lang="en-US"/>
              <a:t> 接口</a:t>
            </a:r>
            <a:endParaRPr lang="en-US"/>
          </a:p>
        </p:txBody>
      </p:sp>
      <p:pic>
        <p:nvPicPr>
          <p:cNvPr id="5" name="Picture 4"/>
          <p:cNvPicPr>
            <a:picLocks noChangeAspect="1"/>
          </p:cNvPicPr>
          <p:nvPr/>
        </p:nvPicPr>
        <p:blipFill>
          <a:blip r:embed="rId2"/>
          <a:stretch>
            <a:fillRect/>
          </a:stretch>
        </p:blipFill>
        <p:spPr>
          <a:xfrm>
            <a:off x="676910" y="2030730"/>
            <a:ext cx="6534150" cy="2562225"/>
          </a:xfrm>
          <a:prstGeom prst="rect">
            <a:avLst/>
          </a:prstGeom>
        </p:spPr>
      </p:pic>
      <p:sp>
        <p:nvSpPr>
          <p:cNvPr id="7" name="Text Box 6"/>
          <p:cNvSpPr txBox="1"/>
          <p:nvPr/>
        </p:nvSpPr>
        <p:spPr>
          <a:xfrm>
            <a:off x="119380" y="4826635"/>
            <a:ext cx="10057130" cy="922020"/>
          </a:xfrm>
          <a:prstGeom prst="rect">
            <a:avLst/>
          </a:prstGeom>
          <a:noFill/>
        </p:spPr>
        <p:txBody>
          <a:bodyPr wrap="square" rtlCol="0" anchor="t">
            <a:spAutoFit/>
          </a:bodyPr>
          <a:p>
            <a:r>
              <a:rPr lang="en-US"/>
              <a:t>I2C接口包括时钟线（SCL）和数据线（SDA）。这两条线都是漏极开路或者集电极开路结构，使用时需要外加上拉电阻，可以挂载多个设备。每个设备都有自己的地址，主机通过不同地址来选中不同的设备。</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5405" y="906780"/>
            <a:ext cx="8147685" cy="3969385"/>
          </a:xfrm>
          <a:prstGeom prst="rect">
            <a:avLst/>
          </a:prstGeom>
          <a:noFill/>
        </p:spPr>
        <p:txBody>
          <a:bodyPr wrap="square" rtlCol="0" anchor="t">
            <a:spAutoFit/>
          </a:bodyPr>
          <a:p>
            <a:r>
              <a:rPr lang="en-US" altLang="en-US"/>
              <a:t>2.</a:t>
            </a:r>
            <a:r>
              <a:rPr lang="en-US"/>
              <a:t>一般操作</a:t>
            </a:r>
            <a:endParaRPr lang="en-US"/>
          </a:p>
          <a:p>
            <a:r>
              <a:rPr lang="en-US"/>
              <a:t>1）主机给从机发数据</a:t>
            </a:r>
            <a:endParaRPr lang="en-US"/>
          </a:p>
          <a:p>
            <a:endParaRPr lang="en-US"/>
          </a:p>
          <a:p>
            <a:r>
              <a:rPr lang="en-US"/>
              <a:t>    发送开始条件START和从机地址；</a:t>
            </a:r>
            <a:endParaRPr lang="en-US"/>
          </a:p>
          <a:p>
            <a:r>
              <a:rPr lang="en-US"/>
              <a:t>    发送数据；</a:t>
            </a:r>
            <a:endParaRPr lang="en-US"/>
          </a:p>
          <a:p>
            <a:r>
              <a:rPr lang="en-US"/>
              <a:t>    发送停止条件STOP结束。</a:t>
            </a:r>
            <a:endParaRPr lang="en-US"/>
          </a:p>
          <a:p>
            <a:r>
              <a:rPr lang="en-US"/>
              <a:t>    2）主机从从机读取数据</a:t>
            </a:r>
            <a:endParaRPr lang="en-US"/>
          </a:p>
          <a:p>
            <a:r>
              <a:rPr lang="en-US"/>
              <a:t>    发送开始条件START和从机地址；</a:t>
            </a:r>
            <a:endParaRPr lang="en-US"/>
          </a:p>
          <a:p>
            <a:r>
              <a:rPr lang="en-US"/>
              <a:t>    发送要读取的地址；</a:t>
            </a:r>
            <a:endParaRPr lang="en-US"/>
          </a:p>
          <a:p>
            <a:r>
              <a:rPr lang="en-US"/>
              <a:t>    读取数据；</a:t>
            </a:r>
            <a:endParaRPr lang="en-US"/>
          </a:p>
          <a:p>
            <a:r>
              <a:rPr lang="en-US"/>
              <a:t>    发送停止条件STOP结束。</a:t>
            </a:r>
            <a:endParaRPr lang="en-US"/>
          </a:p>
          <a:p>
            <a:r>
              <a:rPr lang="en-US"/>
              <a:t>    2.1开始和结束条件</a:t>
            </a:r>
            <a:endParaRPr lang="en-US"/>
          </a:p>
          <a:p>
            <a:r>
              <a:rPr lang="en-US"/>
              <a:t>    当SCL保持高电平期间，SDA从高电平跳变到低电平，即为开始条件START。当SCL保持高电平期间，SDA从低电平跳变到高电平，即为结束条件STOP。</a:t>
            </a:r>
            <a:endParaRPr lang="en-US"/>
          </a:p>
        </p:txBody>
      </p:sp>
      <p:pic>
        <p:nvPicPr>
          <p:cNvPr id="3" name="Picture 2"/>
          <p:cNvPicPr>
            <a:picLocks noChangeAspect="1"/>
          </p:cNvPicPr>
          <p:nvPr/>
        </p:nvPicPr>
        <p:blipFill>
          <a:blip r:embed="rId2"/>
          <a:stretch>
            <a:fillRect/>
          </a:stretch>
        </p:blipFill>
        <p:spPr>
          <a:xfrm>
            <a:off x="7641590" y="1943735"/>
            <a:ext cx="3448050" cy="18954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4610" y="931545"/>
            <a:ext cx="9187180" cy="2306955"/>
          </a:xfrm>
          <a:prstGeom prst="rect">
            <a:avLst/>
          </a:prstGeom>
          <a:noFill/>
        </p:spPr>
        <p:txBody>
          <a:bodyPr wrap="square" rtlCol="0" anchor="t">
            <a:spAutoFit/>
          </a:bodyPr>
          <a:p>
            <a:r>
              <a:rPr lang="en-US"/>
              <a:t>2.2 重复的起始条件</a:t>
            </a:r>
            <a:endParaRPr lang="en-US"/>
          </a:p>
          <a:p>
            <a:r>
              <a:rPr lang="en-US"/>
              <a:t>与起始条件的区别是，它出现在结束条件STOP之前。例如读取数据时，发送START、从机地址、要读取的地址后，不需要发送STOP，而可以发送重复起始条件和从机地址，开始数据读取。</a:t>
            </a:r>
            <a:endParaRPr lang="en-US"/>
          </a:p>
          <a:p>
            <a:r>
              <a:rPr lang="en-US"/>
              <a:t>2.3 ACK和NACK</a:t>
            </a:r>
            <a:endParaRPr lang="en-US"/>
          </a:p>
          <a:p>
            <a:r>
              <a:rPr lang="en-US"/>
              <a:t>数据传输时先传MSB。接收者在每个字节后的第9个时钟周期将SDA保持低电平进行确认数据接收成功；而在第9个时钟周期将SDA保持高电平表示数据传输出错，或者主机不再想接收数据。</a:t>
            </a:r>
            <a:endParaRPr lang="en-US"/>
          </a:p>
        </p:txBody>
      </p:sp>
      <p:pic>
        <p:nvPicPr>
          <p:cNvPr id="3" name="Picture 2"/>
          <p:cNvPicPr>
            <a:picLocks noChangeAspect="1"/>
          </p:cNvPicPr>
          <p:nvPr/>
        </p:nvPicPr>
        <p:blipFill>
          <a:blip r:embed="rId2"/>
          <a:stretch>
            <a:fillRect/>
          </a:stretch>
        </p:blipFill>
        <p:spPr>
          <a:xfrm>
            <a:off x="278130" y="3467735"/>
            <a:ext cx="5867400" cy="3124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61595" y="956945"/>
            <a:ext cx="6534150" cy="2400300"/>
          </a:xfrm>
          <a:prstGeom prst="rect">
            <a:avLst/>
          </a:prstGeom>
        </p:spPr>
      </p:pic>
      <p:sp>
        <p:nvSpPr>
          <p:cNvPr id="4" name="Text Box 3"/>
          <p:cNvSpPr txBox="1"/>
          <p:nvPr/>
        </p:nvSpPr>
        <p:spPr>
          <a:xfrm>
            <a:off x="213995" y="3753485"/>
            <a:ext cx="2540000" cy="645160"/>
          </a:xfrm>
          <a:prstGeom prst="rect">
            <a:avLst/>
          </a:prstGeom>
          <a:noFill/>
        </p:spPr>
        <p:txBody>
          <a:bodyPr wrap="square" rtlCol="0" anchor="t">
            <a:spAutoFit/>
          </a:bodyPr>
          <a:p>
            <a:r>
              <a:rPr lang="en-US" altLang="en-US"/>
              <a:t>3.</a:t>
            </a:r>
            <a:r>
              <a:rPr lang="en-US"/>
              <a:t>数据读写</a:t>
            </a:r>
            <a:endParaRPr lang="en-US"/>
          </a:p>
          <a:p>
            <a:r>
              <a:rPr lang="en-US"/>
              <a:t>1）写数据</a:t>
            </a:r>
            <a:endParaRPr lang="en-US"/>
          </a:p>
        </p:txBody>
      </p:sp>
      <p:pic>
        <p:nvPicPr>
          <p:cNvPr id="5" name="Picture 4"/>
          <p:cNvPicPr>
            <a:picLocks noChangeAspect="1"/>
          </p:cNvPicPr>
          <p:nvPr/>
        </p:nvPicPr>
        <p:blipFill>
          <a:blip r:embed="rId3"/>
          <a:stretch>
            <a:fillRect/>
          </a:stretch>
        </p:blipFill>
        <p:spPr>
          <a:xfrm>
            <a:off x="213995" y="4541520"/>
            <a:ext cx="5274945" cy="948690"/>
          </a:xfrm>
          <a:prstGeom prst="rect">
            <a:avLst/>
          </a:prstGeom>
        </p:spPr>
      </p:pic>
      <p:sp>
        <p:nvSpPr>
          <p:cNvPr id="6" name="Text Box 5"/>
          <p:cNvSpPr txBox="1"/>
          <p:nvPr/>
        </p:nvSpPr>
        <p:spPr>
          <a:xfrm>
            <a:off x="6776720" y="4030345"/>
            <a:ext cx="2540000" cy="368300"/>
          </a:xfrm>
          <a:prstGeom prst="rect">
            <a:avLst/>
          </a:prstGeom>
          <a:noFill/>
        </p:spPr>
        <p:txBody>
          <a:bodyPr wrap="square" rtlCol="0" anchor="t">
            <a:spAutoFit/>
          </a:bodyPr>
          <a:p>
            <a:r>
              <a:rPr lang="en-US"/>
              <a:t>2）读数据</a:t>
            </a:r>
            <a:endParaRPr lang="en-US"/>
          </a:p>
        </p:txBody>
      </p:sp>
      <p:pic>
        <p:nvPicPr>
          <p:cNvPr id="7" name="Picture 6"/>
          <p:cNvPicPr>
            <a:picLocks noChangeAspect="1"/>
          </p:cNvPicPr>
          <p:nvPr/>
        </p:nvPicPr>
        <p:blipFill>
          <a:blip r:embed="rId4"/>
          <a:stretch>
            <a:fillRect/>
          </a:stretch>
        </p:blipFill>
        <p:spPr>
          <a:xfrm>
            <a:off x="5749290" y="4541520"/>
            <a:ext cx="5824855" cy="782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200" y="889000"/>
            <a:ext cx="9134475" cy="3692525"/>
          </a:xfrm>
          <a:prstGeom prst="rect">
            <a:avLst/>
          </a:prstGeom>
          <a:noFill/>
        </p:spPr>
        <p:txBody>
          <a:bodyPr wrap="square" rtlCol="0" anchor="t">
            <a:spAutoFit/>
          </a:bodyPr>
          <a:p>
            <a:r>
              <a:rPr lang="en-US"/>
              <a:t>   </a:t>
            </a:r>
            <a:r>
              <a:rPr lang="en-US" altLang="en-US"/>
              <a:t>4.</a:t>
            </a:r>
            <a:r>
              <a:rPr lang="en-US"/>
              <a:t>优缺点</a:t>
            </a:r>
            <a:endParaRPr lang="en-US"/>
          </a:p>
          <a:p>
            <a:r>
              <a:rPr lang="en-US"/>
              <a:t>            1）优点</a:t>
            </a:r>
            <a:endParaRPr lang="en-US"/>
          </a:p>
          <a:p>
            <a:r>
              <a:rPr lang="en-US"/>
              <a:t>            只使用两条信号线；</a:t>
            </a:r>
            <a:endParaRPr lang="en-US"/>
          </a:p>
          <a:p>
            <a:r>
              <a:rPr lang="en-US"/>
              <a:t>            支持多主机多从机；</a:t>
            </a:r>
            <a:endParaRPr lang="en-US"/>
          </a:p>
          <a:p>
            <a:r>
              <a:rPr lang="en-US"/>
              <a:t>            有应答机制。</a:t>
            </a:r>
            <a:endParaRPr lang="en-US"/>
          </a:p>
          <a:p>
            <a:r>
              <a:rPr lang="en-US"/>
              <a:t>            2）缺点</a:t>
            </a:r>
            <a:endParaRPr lang="en-US"/>
          </a:p>
          <a:p>
            <a:r>
              <a:rPr lang="en-US"/>
              <a:t>            速率比SPI慢。</a:t>
            </a:r>
            <a:endParaRPr lang="en-US"/>
          </a:p>
          <a:p>
            <a:endParaRPr lang="en-US"/>
          </a:p>
          <a:p>
            <a:r>
              <a:rPr lang="en-US"/>
              <a:t>三、UART</a:t>
            </a:r>
            <a:endParaRPr lang="en-US"/>
          </a:p>
          <a:p>
            <a:r>
              <a:rPr lang="en-US"/>
              <a:t>UART是一种异步传输接口，不需要时钟线，通过起始位和停止位及波特率进行数据识别。</a:t>
            </a:r>
            <a:endParaRPr lang="en-US"/>
          </a:p>
          <a:p>
            <a:endParaRPr lang="en-US"/>
          </a:p>
          <a:p>
            <a:r>
              <a:rPr lang="en-US"/>
              <a:t>   </a:t>
            </a:r>
            <a:r>
              <a:rPr lang="en-US" altLang="en-US"/>
              <a:t>1.</a:t>
            </a:r>
            <a:r>
              <a:rPr lang="en-US"/>
              <a:t> 接口</a:t>
            </a:r>
            <a:endParaRPr lang="en-US"/>
          </a:p>
          <a:p>
            <a:r>
              <a:rPr lang="en-US"/>
              <a:t>    UART仅使用两条线TXD和RXD用于数据的发和收。</a:t>
            </a:r>
            <a:endParaRPr lang="en-US"/>
          </a:p>
        </p:txBody>
      </p:sp>
      <p:pic>
        <p:nvPicPr>
          <p:cNvPr id="3" name="Picture 2"/>
          <p:cNvPicPr>
            <a:picLocks noChangeAspect="1"/>
          </p:cNvPicPr>
          <p:nvPr/>
        </p:nvPicPr>
        <p:blipFill>
          <a:blip r:embed="rId2"/>
          <a:stretch>
            <a:fillRect/>
          </a:stretch>
        </p:blipFill>
        <p:spPr>
          <a:xfrm>
            <a:off x="824230" y="4980305"/>
            <a:ext cx="2867025" cy="1371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835" y="967740"/>
            <a:ext cx="8062595" cy="5077460"/>
          </a:xfrm>
          <a:prstGeom prst="rect">
            <a:avLst/>
          </a:prstGeom>
          <a:noFill/>
        </p:spPr>
        <p:txBody>
          <a:bodyPr wrap="square" rtlCol="0" anchor="t">
            <a:spAutoFit/>
          </a:bodyPr>
          <a:p>
            <a:r>
              <a:rPr lang="en-US" altLang="en-US"/>
              <a:t>2.</a:t>
            </a:r>
            <a:r>
              <a:rPr lang="en-US"/>
              <a:t>数据格式</a:t>
            </a:r>
            <a:endParaRPr lang="en-US"/>
          </a:p>
          <a:p>
            <a:r>
              <a:rPr lang="en-US"/>
              <a:t>1）起始位</a:t>
            </a:r>
            <a:endParaRPr lang="en-US"/>
          </a:p>
          <a:p>
            <a:r>
              <a:rPr lang="en-US"/>
              <a:t>数据线空闲状态为高电平，要发送数据时将其拉低一个时钟周期表示起始位。</a:t>
            </a:r>
            <a:endParaRPr lang="en-US"/>
          </a:p>
          <a:p>
            <a:r>
              <a:rPr lang="en-US"/>
              <a:t>2）数据位</a:t>
            </a:r>
            <a:endParaRPr lang="en-US"/>
          </a:p>
          <a:p>
            <a:r>
              <a:rPr lang="en-US"/>
              <a:t>使用校验位时，数据位可以有5~8位；如果不使用校验位，数据位可以达9位。</a:t>
            </a:r>
            <a:endParaRPr lang="en-US"/>
          </a:p>
          <a:p>
            <a:r>
              <a:rPr lang="en-US"/>
              <a:t>3）校验位</a:t>
            </a:r>
            <a:endParaRPr lang="en-US"/>
          </a:p>
          <a:p>
            <a:r>
              <a:rPr lang="en-US"/>
              <a:t>奇偶校验，保证包括校验位和数据位在内的所有位中1的个数为偶数。</a:t>
            </a:r>
            <a:endParaRPr lang="en-US"/>
          </a:p>
          <a:p>
            <a:r>
              <a:rPr lang="en-US"/>
              <a:t>4）停止位</a:t>
            </a:r>
            <a:endParaRPr lang="en-US"/>
          </a:p>
          <a:p>
            <a:r>
              <a:rPr lang="en-US"/>
              <a:t>为了表示数据包的结束，发送端需要将信号线从低电平变为高电平，并至少保持2个时钟周期。</a:t>
            </a:r>
            <a:endParaRPr lang="en-US"/>
          </a:p>
          <a:p>
            <a:endParaRPr lang="en-US"/>
          </a:p>
          <a:p>
            <a:r>
              <a:rPr lang="en-US" altLang="en-US"/>
              <a:t>3.</a:t>
            </a:r>
            <a:r>
              <a:rPr lang="en-US"/>
              <a:t>优缺点</a:t>
            </a:r>
            <a:endParaRPr lang="en-US"/>
          </a:p>
          <a:p>
            <a:r>
              <a:rPr lang="en-US"/>
              <a:t>1）优点</a:t>
            </a:r>
            <a:endParaRPr lang="en-US"/>
          </a:p>
          <a:p>
            <a:r>
              <a:rPr lang="en-US"/>
              <a:t>只使用两条信号线；</a:t>
            </a:r>
            <a:endParaRPr lang="en-US"/>
          </a:p>
          <a:p>
            <a:r>
              <a:rPr lang="en-US"/>
              <a:t>不需要时钟信号；</a:t>
            </a:r>
            <a:endParaRPr lang="en-US"/>
          </a:p>
          <a:p>
            <a:r>
              <a:rPr lang="en-US"/>
              <a:t>有校验位进行错误检测；</a:t>
            </a:r>
            <a:endParaRPr lang="en-US"/>
          </a:p>
          <a:p>
            <a:r>
              <a:rPr lang="en-US"/>
              <a:t>2）缺点</a:t>
            </a:r>
            <a:endParaRPr lang="en-US"/>
          </a:p>
          <a:p>
            <a:r>
              <a:rPr lang="en-US"/>
              <a:t>传输速率比较低。</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5245" y="543560"/>
            <a:ext cx="11158220" cy="2030095"/>
          </a:xfrm>
          <a:prstGeom prst="rect">
            <a:avLst/>
          </a:prstGeom>
          <a:noFill/>
        </p:spPr>
        <p:txBody>
          <a:bodyPr wrap="square" rtlCol="0" anchor="t">
            <a:spAutoFit/>
          </a:bodyPr>
          <a:p>
            <a:r>
              <a:rPr lang="en-US" sz="1400">
                <a:ln>
                  <a:solidFill>
                    <a:sysClr val="windowText" lastClr="000000"/>
                  </a:solidFill>
                </a:ln>
              </a:rPr>
              <a:t>编译boot image</a:t>
            </a:r>
            <a:endParaRPr lang="en-US" sz="1400"/>
          </a:p>
          <a:p>
            <a:endParaRPr lang="en-US" sz="1400"/>
          </a:p>
          <a:p>
            <a:r>
              <a:rPr lang="en-US" sz="1400"/>
              <a:t>1.在目录snapdragon-high-mid-2017-spf-3-0_amss_standard_oem.git/LA.UM.7.2/LINUX/android下执行如下命令进行编译：</a:t>
            </a:r>
            <a:endParaRPr lang="en-US" sz="1400"/>
          </a:p>
          <a:p>
            <a:endParaRPr lang="en-US" sz="1400"/>
          </a:p>
          <a:p>
            <a:r>
              <a:rPr lang="en-US" sz="1400"/>
              <a:t>    source build/envsetup.sh; </a:t>
            </a:r>
            <a:endParaRPr lang="en-US" sz="1400"/>
          </a:p>
          <a:p>
            <a:r>
              <a:rPr lang="en-US" sz="1400"/>
              <a:t>    lunch sdm660_64-userdebug; </a:t>
            </a:r>
            <a:endParaRPr lang="en-US" sz="1400"/>
          </a:p>
          <a:p>
            <a:r>
              <a:rPr lang="en-US" sz="1400"/>
              <a:t>    make bootimage -j8</a:t>
            </a:r>
            <a:endParaRPr lang="en-US" sz="1400"/>
          </a:p>
          <a:p>
            <a:endParaRPr lang="en-US" sz="1400"/>
          </a:p>
          <a:p>
            <a:r>
              <a:rPr lang="en-US" sz="1400"/>
              <a:t>若已进行过整体编译，则添加驱动后不需要编译整个工程，只编译boot image</a:t>
            </a:r>
            <a:endParaRPr lang="en-US" sz="1400"/>
          </a:p>
        </p:txBody>
      </p:sp>
      <p:sp>
        <p:nvSpPr>
          <p:cNvPr id="3" name="Text Box 2"/>
          <p:cNvSpPr txBox="1"/>
          <p:nvPr/>
        </p:nvSpPr>
        <p:spPr>
          <a:xfrm>
            <a:off x="55245" y="2573655"/>
            <a:ext cx="11348720" cy="3753485"/>
          </a:xfrm>
          <a:prstGeom prst="rect">
            <a:avLst/>
          </a:prstGeom>
          <a:noFill/>
        </p:spPr>
        <p:txBody>
          <a:bodyPr wrap="square" rtlCol="0" anchor="t">
            <a:spAutoFit/>
          </a:bodyPr>
          <a:p>
            <a:r>
              <a:rPr lang="en-US" sz="1400">
                <a:ln>
                  <a:solidFill>
                    <a:sysClr val="windowText" lastClr="000000"/>
                  </a:solidFill>
                </a:ln>
              </a:rPr>
              <a:t>烧写boot image</a:t>
            </a:r>
            <a:endParaRPr lang="en-US" sz="1400"/>
          </a:p>
          <a:p>
            <a:r>
              <a:rPr lang="en-US" sz="1400"/>
              <a:t>开机后输入命令</a:t>
            </a:r>
            <a:endParaRPr lang="en-US" sz="1400"/>
          </a:p>
          <a:p>
            <a:endParaRPr lang="en-US" sz="1400"/>
          </a:p>
          <a:p>
            <a:r>
              <a:rPr lang="en-US" sz="1400"/>
              <a:t>    adb root</a:t>
            </a:r>
            <a:endParaRPr lang="en-US" sz="1400"/>
          </a:p>
          <a:p>
            <a:r>
              <a:rPr lang="en-US" sz="1400"/>
              <a:t>    adb reboot bootloader</a:t>
            </a:r>
            <a:endParaRPr lang="en-US" sz="1400"/>
          </a:p>
          <a:p>
            <a:r>
              <a:rPr lang="en-US" sz="1400"/>
              <a:t>    fastboot flash boot_a out/target/product/sdm660_64/boot.img</a:t>
            </a:r>
            <a:endParaRPr lang="en-US" sz="1400"/>
          </a:p>
          <a:p>
            <a:r>
              <a:rPr lang="en-US" sz="1400"/>
              <a:t>    fastboot flash boot_b out/target/product/sdm660_64/boot.img</a:t>
            </a:r>
            <a:endParaRPr lang="en-US" sz="1400"/>
          </a:p>
          <a:p>
            <a:r>
              <a:rPr lang="en-US" sz="1400"/>
              <a:t>    fastboot reboot</a:t>
            </a:r>
            <a:endParaRPr lang="en-US" sz="1400"/>
          </a:p>
          <a:p>
            <a:endParaRPr lang="en-US" sz="1400"/>
          </a:p>
          <a:p>
            <a:r>
              <a:rPr lang="en-US" sz="1400">
                <a:ln>
                  <a:solidFill>
                    <a:sysClr val="windowText" lastClr="000000"/>
                  </a:solidFill>
                </a:ln>
              </a:rPr>
              <a:t>验证驱动是否正常加载</a:t>
            </a:r>
            <a:endParaRPr lang="en-US" sz="1400"/>
          </a:p>
          <a:p>
            <a:r>
              <a:rPr lang="en-US" sz="1400"/>
              <a:t>1.开机后输入命令</a:t>
            </a:r>
            <a:endParaRPr lang="en-US" sz="1400"/>
          </a:p>
          <a:p>
            <a:endParaRPr lang="en-US" sz="1400"/>
          </a:p>
          <a:p>
            <a:r>
              <a:rPr lang="en-US" sz="1400"/>
              <a:t>    adb root</a:t>
            </a:r>
            <a:endParaRPr lang="en-US" sz="1400"/>
          </a:p>
          <a:p>
            <a:r>
              <a:rPr lang="en-US" sz="1400"/>
              <a:t>    adb shell</a:t>
            </a:r>
            <a:endParaRPr lang="en-US" sz="1400"/>
          </a:p>
          <a:p>
            <a:r>
              <a:rPr lang="en-US" sz="1400"/>
              <a:t>    getevent -l</a:t>
            </a:r>
            <a:endParaRPr lang="en-US" sz="1400"/>
          </a:p>
          <a:p>
            <a:endParaRPr lang="en-US" sz="1400"/>
          </a:p>
          <a:p>
            <a:r>
              <a:rPr lang="en-US" sz="1400"/>
              <a:t>2.触摸屏幕，看是否有input event上报</a:t>
            </a:r>
            <a:endParaRPr lang="en-US"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165" y="303530"/>
            <a:ext cx="6516370" cy="368300"/>
          </a:xfrm>
          <a:prstGeom prst="rect">
            <a:avLst/>
          </a:prstGeom>
          <a:noFill/>
        </p:spPr>
        <p:txBody>
          <a:bodyPr wrap="square" rtlCol="0">
            <a:spAutoFit/>
          </a:bodyPr>
          <a:p>
            <a:r>
              <a:rPr lang="en-US"/>
              <a:t>基于Qualcomm SDM</a:t>
            </a:r>
            <a:r>
              <a:rPr lang="en-US" altLang="en-US"/>
              <a:t>660 TP的分析</a:t>
            </a:r>
            <a:endParaRPr lang="en-US" altLang="en-US"/>
          </a:p>
        </p:txBody>
      </p:sp>
      <p:sp>
        <p:nvSpPr>
          <p:cNvPr id="6" name="Text Box 5"/>
          <p:cNvSpPr txBox="1"/>
          <p:nvPr/>
        </p:nvSpPr>
        <p:spPr>
          <a:xfrm>
            <a:off x="462280" y="1238885"/>
            <a:ext cx="3836035" cy="368300"/>
          </a:xfrm>
          <a:prstGeom prst="rect">
            <a:avLst/>
          </a:prstGeom>
          <a:noFill/>
        </p:spPr>
        <p:txBody>
          <a:bodyPr wrap="square" rtlCol="0">
            <a:spAutoFit/>
          </a:bodyPr>
          <a:p>
            <a:r>
              <a:rPr lang="en-US" altLang="en-US"/>
              <a:t>1.原理图分析(硬件连接)</a:t>
            </a:r>
            <a:endParaRPr lang="en-US" altLang="en-US"/>
          </a:p>
        </p:txBody>
      </p:sp>
      <p:pic>
        <p:nvPicPr>
          <p:cNvPr id="7" name="Picture 6"/>
          <p:cNvPicPr>
            <a:picLocks noChangeAspect="1"/>
          </p:cNvPicPr>
          <p:nvPr/>
        </p:nvPicPr>
        <p:blipFill>
          <a:blip r:embed="rId1"/>
          <a:stretch>
            <a:fillRect/>
          </a:stretch>
        </p:blipFill>
        <p:spPr>
          <a:xfrm>
            <a:off x="462280" y="2974975"/>
            <a:ext cx="9515475" cy="1371600"/>
          </a:xfrm>
          <a:prstGeom prst="rect">
            <a:avLst/>
          </a:prstGeom>
        </p:spPr>
      </p:pic>
      <p:pic>
        <p:nvPicPr>
          <p:cNvPr id="8" name="Picture 7"/>
          <p:cNvPicPr>
            <a:picLocks noChangeAspect="1"/>
          </p:cNvPicPr>
          <p:nvPr/>
        </p:nvPicPr>
        <p:blipFill>
          <a:blip r:embed="rId2"/>
          <a:stretch>
            <a:fillRect/>
          </a:stretch>
        </p:blipFill>
        <p:spPr>
          <a:xfrm>
            <a:off x="462280" y="1998345"/>
            <a:ext cx="927735" cy="586105"/>
          </a:xfrm>
          <a:prstGeom prst="rect">
            <a:avLst/>
          </a:prstGeom>
        </p:spPr>
      </p:pic>
      <p:sp>
        <p:nvSpPr>
          <p:cNvPr id="9" name="Text Box 8"/>
          <p:cNvSpPr txBox="1"/>
          <p:nvPr/>
        </p:nvSpPr>
        <p:spPr>
          <a:xfrm>
            <a:off x="9343390" y="3440430"/>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9343390" y="3978275"/>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9427210" y="4576445"/>
            <a:ext cx="1145540" cy="368300"/>
          </a:xfrm>
          <a:prstGeom prst="rect">
            <a:avLst/>
          </a:prstGeom>
          <a:noFill/>
        </p:spPr>
        <p:txBody>
          <a:bodyPr wrap="square" rtlCol="0">
            <a:spAutoFit/>
          </a:bodyPr>
          <a:p>
            <a:r>
              <a:rPr lang="en-US" altLang="en-US"/>
              <a:t>通信引脚</a:t>
            </a:r>
            <a:endParaRPr lang="en-US" altLang="en-US"/>
          </a:p>
        </p:txBody>
      </p:sp>
      <p:cxnSp>
        <p:nvCxnSpPr>
          <p:cNvPr id="12" name="Straight Arrow Connector 11"/>
          <p:cNvCxnSpPr/>
          <p:nvPr/>
        </p:nvCxnSpPr>
        <p:spPr>
          <a:xfrm>
            <a:off x="7399020" y="3693160"/>
            <a:ext cx="2070100" cy="4095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3" name="Straight Arrow Connector 12"/>
          <p:cNvCxnSpPr/>
          <p:nvPr/>
        </p:nvCxnSpPr>
        <p:spPr>
          <a:xfrm flipV="1">
            <a:off x="7209790" y="3682365"/>
            <a:ext cx="2353945" cy="1682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4" name="Straight Arrow Connector 13"/>
          <p:cNvCxnSpPr>
            <a:endCxn id="11" idx="1"/>
          </p:cNvCxnSpPr>
          <p:nvPr/>
        </p:nvCxnSpPr>
        <p:spPr>
          <a:xfrm>
            <a:off x="7188835" y="4050030"/>
            <a:ext cx="2238375" cy="710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5" name="Picture 14"/>
          <p:cNvPicPr>
            <a:picLocks noChangeAspect="1"/>
          </p:cNvPicPr>
          <p:nvPr/>
        </p:nvPicPr>
        <p:blipFill>
          <a:blip r:embed="rId3"/>
          <a:stretch>
            <a:fillRect/>
          </a:stretch>
        </p:blipFill>
        <p:spPr>
          <a:xfrm>
            <a:off x="7632700" y="6015990"/>
            <a:ext cx="4570095" cy="838835"/>
          </a:xfrm>
          <a:prstGeom prst="rect">
            <a:avLst/>
          </a:prstGeom>
        </p:spPr>
      </p:pic>
      <p:pic>
        <p:nvPicPr>
          <p:cNvPr id="16" name="Picture 15"/>
          <p:cNvPicPr>
            <a:picLocks noChangeAspect="1"/>
          </p:cNvPicPr>
          <p:nvPr/>
        </p:nvPicPr>
        <p:blipFill>
          <a:blip r:embed="rId4"/>
          <a:stretch>
            <a:fillRect/>
          </a:stretch>
        </p:blipFill>
        <p:spPr>
          <a:xfrm>
            <a:off x="3931920" y="954405"/>
            <a:ext cx="7124700" cy="1533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1139190"/>
            <a:ext cx="4655820" cy="368300"/>
          </a:xfrm>
          <a:prstGeom prst="rect">
            <a:avLst/>
          </a:prstGeom>
          <a:noFill/>
        </p:spPr>
        <p:txBody>
          <a:bodyPr wrap="square" rtlCol="0">
            <a:spAutoFit/>
          </a:bodyPr>
          <a:p>
            <a:r>
              <a:rPr lang="en-US" altLang="en-US"/>
              <a:t>2.对应的dts文件</a:t>
            </a:r>
            <a:endParaRPr lang="en-US" altLang="en-US"/>
          </a:p>
        </p:txBody>
      </p:sp>
      <p:pic>
        <p:nvPicPr>
          <p:cNvPr id="3" name="Picture 2"/>
          <p:cNvPicPr>
            <a:picLocks noChangeAspect="1"/>
          </p:cNvPicPr>
          <p:nvPr/>
        </p:nvPicPr>
        <p:blipFill>
          <a:blip r:embed="rId1"/>
          <a:stretch>
            <a:fillRect/>
          </a:stretch>
        </p:blipFill>
        <p:spPr>
          <a:xfrm>
            <a:off x="222885" y="1507490"/>
            <a:ext cx="6369685" cy="5030470"/>
          </a:xfrm>
          <a:prstGeom prst="rect">
            <a:avLst/>
          </a:prstGeom>
        </p:spPr>
      </p:pic>
      <p:sp>
        <p:nvSpPr>
          <p:cNvPr id="9" name="Text Box 8"/>
          <p:cNvSpPr txBox="1"/>
          <p:nvPr/>
        </p:nvSpPr>
        <p:spPr>
          <a:xfrm>
            <a:off x="8366760" y="1590675"/>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8439785" y="2438400"/>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8549005" y="3072130"/>
            <a:ext cx="1145540" cy="368300"/>
          </a:xfrm>
          <a:prstGeom prst="rect">
            <a:avLst/>
          </a:prstGeom>
          <a:noFill/>
        </p:spPr>
        <p:txBody>
          <a:bodyPr wrap="square" rtlCol="0">
            <a:spAutoFit/>
          </a:bodyPr>
          <a:p>
            <a:r>
              <a:rPr lang="en-US" altLang="en-US"/>
              <a:t>通信引脚</a:t>
            </a:r>
            <a:endParaRPr lang="en-US" altLang="en-US"/>
          </a:p>
        </p:txBody>
      </p:sp>
      <p:cxnSp>
        <p:nvCxnSpPr>
          <p:cNvPr id="4" name="Straight Arrow Connector 3"/>
          <p:cNvCxnSpPr>
            <a:endCxn id="9" idx="1"/>
          </p:cNvCxnSpPr>
          <p:nvPr/>
        </p:nvCxnSpPr>
        <p:spPr>
          <a:xfrm flipV="1">
            <a:off x="3423285" y="1774825"/>
            <a:ext cx="4943475" cy="20580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V="1">
            <a:off x="3384550" y="2807970"/>
            <a:ext cx="5087620" cy="11703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a:endCxn id="11" idx="1"/>
          </p:cNvCxnSpPr>
          <p:nvPr/>
        </p:nvCxnSpPr>
        <p:spPr>
          <a:xfrm>
            <a:off x="1621155" y="1617345"/>
            <a:ext cx="6927850" cy="16389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7" name="Text Box 6"/>
          <p:cNvSpPr txBox="1"/>
          <p:nvPr/>
        </p:nvSpPr>
        <p:spPr>
          <a:xfrm>
            <a:off x="2162175" y="1235710"/>
            <a:ext cx="7336155" cy="275590"/>
          </a:xfrm>
          <a:prstGeom prst="rect">
            <a:avLst/>
          </a:prstGeom>
          <a:noFill/>
        </p:spPr>
        <p:txBody>
          <a:bodyPr wrap="square" rtlCol="0">
            <a:spAutoFit/>
          </a:bodyPr>
          <a:p>
            <a:r>
              <a:rPr lang="en-US" sz="1200"/>
              <a:t>LA.UM.7.2.r1/kernel/msm-4.4/arch/arm64/boot/dts/qcom</a:t>
            </a:r>
            <a:r>
              <a:rPr lang="en-US" altLang="en-US" sz="1200"/>
              <a:t>/sdm660-mtp.dtsi</a:t>
            </a:r>
            <a:endParaRPr lang="en-US" altLang="en-US" sz="1200"/>
          </a:p>
        </p:txBody>
      </p:sp>
      <p:sp>
        <p:nvSpPr>
          <p:cNvPr id="8" name="Text Box 7"/>
          <p:cNvSpPr txBox="1"/>
          <p:nvPr/>
        </p:nvSpPr>
        <p:spPr>
          <a:xfrm>
            <a:off x="8804275" y="3609975"/>
            <a:ext cx="1664335" cy="368300"/>
          </a:xfrm>
          <a:prstGeom prst="rect">
            <a:avLst/>
          </a:prstGeom>
          <a:noFill/>
        </p:spPr>
        <p:txBody>
          <a:bodyPr wrap="square" rtlCol="0">
            <a:spAutoFit/>
          </a:bodyPr>
          <a:p>
            <a:r>
              <a:rPr lang="en-US" altLang="en-US"/>
              <a:t>cy,core</a:t>
            </a:r>
            <a:endParaRPr lang="en-US" altLang="en-US"/>
          </a:p>
        </p:txBody>
      </p:sp>
      <p:sp>
        <p:nvSpPr>
          <p:cNvPr id="12" name="Text Box 11"/>
          <p:cNvSpPr txBox="1"/>
          <p:nvPr/>
        </p:nvSpPr>
        <p:spPr>
          <a:xfrm>
            <a:off x="6805930" y="5067300"/>
            <a:ext cx="1560830" cy="645160"/>
          </a:xfrm>
          <a:prstGeom prst="rect">
            <a:avLst/>
          </a:prstGeom>
          <a:noFill/>
        </p:spPr>
        <p:txBody>
          <a:bodyPr wrap="square" rtlCol="0">
            <a:spAutoFit/>
          </a:bodyPr>
          <a:p>
            <a:r>
              <a:rPr lang="en-US" altLang="en-US"/>
              <a:t>cy,mt</a:t>
            </a:r>
            <a:endParaRPr lang="en-US" altLang="en-US"/>
          </a:p>
          <a:p>
            <a:r>
              <a:rPr lang="en-US" altLang="en-US"/>
              <a:t>多点触摸节点</a:t>
            </a:r>
            <a:endParaRPr lang="en-US" altLang="en-US"/>
          </a:p>
        </p:txBody>
      </p:sp>
      <p:sp>
        <p:nvSpPr>
          <p:cNvPr id="13" name="Text Box 12"/>
          <p:cNvSpPr txBox="1"/>
          <p:nvPr/>
        </p:nvSpPr>
        <p:spPr>
          <a:xfrm>
            <a:off x="8549005" y="5198745"/>
            <a:ext cx="1221105" cy="645160"/>
          </a:xfrm>
          <a:prstGeom prst="rect">
            <a:avLst/>
          </a:prstGeom>
          <a:noFill/>
        </p:spPr>
        <p:txBody>
          <a:bodyPr wrap="square" rtlCol="0">
            <a:spAutoFit/>
          </a:bodyPr>
          <a:p>
            <a:r>
              <a:rPr lang="en-US" altLang="en-US"/>
              <a:t>cy,btn</a:t>
            </a:r>
            <a:endParaRPr lang="en-US" altLang="en-US"/>
          </a:p>
          <a:p>
            <a:r>
              <a:rPr lang="en-US" altLang="en-US"/>
              <a:t>按键节点</a:t>
            </a:r>
            <a:endParaRPr lang="en-US" altLang="en-US"/>
          </a:p>
        </p:txBody>
      </p:sp>
      <p:sp>
        <p:nvSpPr>
          <p:cNvPr id="14" name="Text Box 13"/>
          <p:cNvSpPr txBox="1"/>
          <p:nvPr/>
        </p:nvSpPr>
        <p:spPr>
          <a:xfrm>
            <a:off x="10032365" y="5198745"/>
            <a:ext cx="1780540" cy="645160"/>
          </a:xfrm>
          <a:prstGeom prst="rect">
            <a:avLst/>
          </a:prstGeom>
          <a:noFill/>
        </p:spPr>
        <p:txBody>
          <a:bodyPr wrap="square" rtlCol="0">
            <a:spAutoFit/>
          </a:bodyPr>
          <a:p>
            <a:r>
              <a:rPr lang="en-US" altLang="en-US"/>
              <a:t>cy,proximity</a:t>
            </a:r>
            <a:endParaRPr lang="en-US" altLang="en-US"/>
          </a:p>
          <a:p>
            <a:r>
              <a:rPr lang="en-US" altLang="en-US"/>
              <a:t>接近物体节点 </a:t>
            </a:r>
            <a:endParaRPr lang="en-US" altLang="en-US"/>
          </a:p>
        </p:txBody>
      </p:sp>
      <p:cxnSp>
        <p:nvCxnSpPr>
          <p:cNvPr id="15" name="Straight Arrow Connector 14"/>
          <p:cNvCxnSpPr/>
          <p:nvPr/>
        </p:nvCxnSpPr>
        <p:spPr>
          <a:xfrm flipH="1">
            <a:off x="7886700" y="4102100"/>
            <a:ext cx="1144905"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6" name="Straight Arrow Connector 15"/>
          <p:cNvCxnSpPr/>
          <p:nvPr/>
        </p:nvCxnSpPr>
        <p:spPr>
          <a:xfrm flipH="1">
            <a:off x="9031605" y="4102735"/>
            <a:ext cx="180340" cy="964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7" name="Straight Arrow Connector 16"/>
          <p:cNvCxnSpPr/>
          <p:nvPr/>
        </p:nvCxnSpPr>
        <p:spPr>
          <a:xfrm>
            <a:off x="9425305" y="4233545"/>
            <a:ext cx="1250950"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8" name="Picture 17"/>
          <p:cNvPicPr>
            <a:picLocks noChangeAspect="1"/>
          </p:cNvPicPr>
          <p:nvPr/>
        </p:nvPicPr>
        <p:blipFill>
          <a:blip r:embed="rId2"/>
          <a:stretch>
            <a:fillRect/>
          </a:stretch>
        </p:blipFill>
        <p:spPr>
          <a:xfrm>
            <a:off x="7667625" y="5970905"/>
            <a:ext cx="4570095" cy="838835"/>
          </a:xfrm>
          <a:prstGeom prst="rect">
            <a:avLst/>
          </a:prstGeom>
        </p:spPr>
      </p:pic>
    </p:spTree>
  </p:cSld>
  <p:clrMapOvr>
    <a:masterClrMapping/>
  </p:clrMapOvr>
</p:sld>
</file>

<file path=ppt/theme/theme1.xml><?xml version="1.0" encoding="utf-8"?>
<a:theme xmlns:a="http://schemas.openxmlformats.org/drawingml/2006/main" name="1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23053</Words>
  <Application>WPS Presentation</Application>
  <PresentationFormat>Widescreen</PresentationFormat>
  <Paragraphs>921</Paragraphs>
  <Slides>61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61</vt:i4>
      </vt:variant>
    </vt:vector>
  </HeadingPairs>
  <TitlesOfParts>
    <vt:vector size="72" baseType="lpstr">
      <vt:lpstr>Arial</vt:lpstr>
      <vt:lpstr>宋体</vt:lpstr>
      <vt:lpstr>Wingdings</vt:lpstr>
      <vt:lpstr>DejaVu Sans</vt:lpstr>
      <vt:lpstr>文泉驿微米黑</vt:lpstr>
      <vt:lpstr>微软雅黑</vt:lpstr>
      <vt:lpstr>宋体</vt:lpstr>
      <vt:lpstr>Arial Unicode MS</vt:lpstr>
      <vt:lpstr>Calibri</vt:lpstr>
      <vt:lpstr>1_Data Pie Charts</vt:lpstr>
      <vt:lpstr>2_Data Pie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ts</dc:creator>
  <cp:lastModifiedBy>ts</cp:lastModifiedBy>
  <cp:revision>8</cp:revision>
  <dcterms:created xsi:type="dcterms:W3CDTF">2019-09-18T09:54:34Z</dcterms:created>
  <dcterms:modified xsi:type="dcterms:W3CDTF">2019-09-18T09:54:34Z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